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5"/>
  </p:notesMasterIdLst>
  <p:handoutMasterIdLst>
    <p:handoutMasterId r:id="rId16"/>
  </p:handoutMasterIdLst>
  <p:sldIdLst>
    <p:sldId id="257" r:id="rId2"/>
    <p:sldId id="439" r:id="rId3"/>
    <p:sldId id="440" r:id="rId4"/>
    <p:sldId id="295" r:id="rId5"/>
    <p:sldId id="296" r:id="rId6"/>
    <p:sldId id="455" r:id="rId7"/>
    <p:sldId id="464" r:id="rId8"/>
    <p:sldId id="465" r:id="rId9"/>
    <p:sldId id="456" r:id="rId10"/>
    <p:sldId id="457" r:id="rId11"/>
    <p:sldId id="458" r:id="rId12"/>
    <p:sldId id="461" r:id="rId13"/>
    <p:sldId id="462" r:id="rId14"/>
  </p:sldIdLst>
  <p:sldSz cx="9144000" cy="6858000" type="screen4x3"/>
  <p:notesSz cx="6985000" cy="9271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0">
          <p15:clr>
            <a:srgbClr val="A4A3A4"/>
          </p15:clr>
        </p15:guide>
        <p15:guide id="2" pos="220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isa Ripper" initials="LR" lastIdx="9" clrIdx="0"/>
  <p:cmAuthor id="1" name="Samantha Ciaravino" initials="SC"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8220"/>
    <a:srgbClr val="58595B"/>
    <a:srgbClr val="73A533"/>
    <a:srgbClr val="FFD400"/>
    <a:srgbClr val="8DC6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75" autoAdjust="0"/>
    <p:restoredTop sz="88181" autoAdjust="0"/>
  </p:normalViewPr>
  <p:slideViewPr>
    <p:cSldViewPr>
      <p:cViewPr varScale="1">
        <p:scale>
          <a:sx n="69" d="100"/>
          <a:sy n="69" d="100"/>
        </p:scale>
        <p:origin x="1614" y="60"/>
      </p:cViewPr>
      <p:guideLst>
        <p:guide orient="horz" pos="2160"/>
        <p:guide pos="2880"/>
      </p:guideLst>
    </p:cSldViewPr>
  </p:slideViewPr>
  <p:notesTextViewPr>
    <p:cViewPr>
      <p:scale>
        <a:sx n="100" d="100"/>
        <a:sy n="100" d="100"/>
      </p:scale>
      <p:origin x="0" y="0"/>
    </p:cViewPr>
  </p:notesTextViewPr>
  <p:notesViewPr>
    <p:cSldViewPr>
      <p:cViewPr varScale="1">
        <p:scale>
          <a:sx n="58" d="100"/>
          <a:sy n="58" d="100"/>
        </p:scale>
        <p:origin x="-2508" y="-78"/>
      </p:cViewPr>
      <p:guideLst>
        <p:guide orient="horz" pos="2920"/>
        <p:guide pos="22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5-01-13T13:31:27.789" idx="6">
    <p:pos x="5550" y="984"/>
    <p:text>These are two different size fonts.  Is that your intention?  I would just either make it one size and maybe bold the "critical and overlooked developmental stage for TDV/SV prevention" 
</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27466" cy="463867"/>
          </a:xfrm>
          <a:prstGeom prst="rect">
            <a:avLst/>
          </a:prstGeom>
        </p:spPr>
        <p:txBody>
          <a:bodyPr vert="horz" lIns="92879" tIns="46440" rIns="92879" bIns="4644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sz="quarter" idx="1"/>
          </p:nvPr>
        </p:nvSpPr>
        <p:spPr>
          <a:xfrm>
            <a:off x="3955953" y="0"/>
            <a:ext cx="3027466" cy="463867"/>
          </a:xfrm>
          <a:prstGeom prst="rect">
            <a:avLst/>
          </a:prstGeom>
        </p:spPr>
        <p:txBody>
          <a:bodyPr vert="horz" lIns="92879" tIns="46440" rIns="92879" bIns="46440" rtlCol="0"/>
          <a:lstStyle>
            <a:lvl1pPr algn="r" fontAlgn="auto">
              <a:spcBef>
                <a:spcPts val="0"/>
              </a:spcBef>
              <a:spcAft>
                <a:spcPts val="0"/>
              </a:spcAft>
              <a:defRPr sz="1200">
                <a:latin typeface="+mn-lt"/>
                <a:cs typeface="+mn-cs"/>
              </a:defRPr>
            </a:lvl1pPr>
          </a:lstStyle>
          <a:p>
            <a:pPr>
              <a:defRPr/>
            </a:pPr>
            <a:fld id="{7DAD295C-A168-4D7F-89E7-FFC2F608563B}" type="datetimeFigureOut">
              <a:rPr lang="en-US"/>
              <a:pPr>
                <a:defRPr/>
              </a:pPr>
              <a:t>11/4/2015</a:t>
            </a:fld>
            <a:endParaRPr lang="en-US" dirty="0"/>
          </a:p>
        </p:txBody>
      </p:sp>
      <p:sp>
        <p:nvSpPr>
          <p:cNvPr id="4" name="Footer Placeholder 3"/>
          <p:cNvSpPr>
            <a:spLocks noGrp="1"/>
          </p:cNvSpPr>
          <p:nvPr>
            <p:ph type="ftr" sz="quarter" idx="2"/>
          </p:nvPr>
        </p:nvSpPr>
        <p:spPr>
          <a:xfrm>
            <a:off x="1" y="8805550"/>
            <a:ext cx="3027466" cy="463867"/>
          </a:xfrm>
          <a:prstGeom prst="rect">
            <a:avLst/>
          </a:prstGeom>
        </p:spPr>
        <p:txBody>
          <a:bodyPr vert="horz" lIns="92879" tIns="46440" rIns="92879" bIns="46440" rtlCol="0" anchor="b"/>
          <a:lstStyle>
            <a:lvl1pPr algn="l" fontAlgn="auto">
              <a:spcBef>
                <a:spcPts val="0"/>
              </a:spcBef>
              <a:spcAft>
                <a:spcPts val="0"/>
              </a:spcAft>
              <a:defRPr sz="1200">
                <a:latin typeface="+mn-lt"/>
                <a:cs typeface="+mn-cs"/>
              </a:defRPr>
            </a:lvl1pPr>
          </a:lstStyle>
          <a:p>
            <a:pPr>
              <a:defRPr/>
            </a:pPr>
            <a:endParaRPr lang="en-US" dirty="0"/>
          </a:p>
        </p:txBody>
      </p:sp>
      <p:sp>
        <p:nvSpPr>
          <p:cNvPr id="5" name="Slide Number Placeholder 4"/>
          <p:cNvSpPr>
            <a:spLocks noGrp="1"/>
          </p:cNvSpPr>
          <p:nvPr>
            <p:ph type="sldNum" sz="quarter" idx="3"/>
          </p:nvPr>
        </p:nvSpPr>
        <p:spPr>
          <a:xfrm>
            <a:off x="3955953" y="8805550"/>
            <a:ext cx="3027466" cy="463867"/>
          </a:xfrm>
          <a:prstGeom prst="rect">
            <a:avLst/>
          </a:prstGeom>
        </p:spPr>
        <p:txBody>
          <a:bodyPr vert="horz" lIns="92879" tIns="46440" rIns="92879" bIns="46440" rtlCol="0" anchor="b"/>
          <a:lstStyle>
            <a:lvl1pPr algn="r" fontAlgn="auto">
              <a:spcBef>
                <a:spcPts val="0"/>
              </a:spcBef>
              <a:spcAft>
                <a:spcPts val="0"/>
              </a:spcAft>
              <a:defRPr sz="1200">
                <a:latin typeface="+mn-lt"/>
                <a:cs typeface="+mn-cs"/>
              </a:defRPr>
            </a:lvl1pPr>
          </a:lstStyle>
          <a:p>
            <a:pPr>
              <a:defRPr/>
            </a:pPr>
            <a:fld id="{72941BDF-524F-4712-B084-0646B8BAFC8C}" type="slidenum">
              <a:rPr lang="en-US"/>
              <a:pPr>
                <a:defRPr/>
              </a:pPr>
              <a:t>‹#›</a:t>
            </a:fld>
            <a:endParaRPr lang="en-US" dirty="0"/>
          </a:p>
        </p:txBody>
      </p:sp>
    </p:spTree>
    <p:extLst>
      <p:ext uri="{BB962C8B-B14F-4D97-AF65-F5344CB8AC3E}">
        <p14:creationId xmlns:p14="http://schemas.microsoft.com/office/powerpoint/2010/main" val="1139885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27466" cy="463867"/>
          </a:xfrm>
          <a:prstGeom prst="rect">
            <a:avLst/>
          </a:prstGeom>
        </p:spPr>
        <p:txBody>
          <a:bodyPr vert="horz" lIns="92879" tIns="46440" rIns="92879" bIns="4644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955953" y="0"/>
            <a:ext cx="3027466" cy="463867"/>
          </a:xfrm>
          <a:prstGeom prst="rect">
            <a:avLst/>
          </a:prstGeom>
        </p:spPr>
        <p:txBody>
          <a:bodyPr vert="horz" lIns="92879" tIns="46440" rIns="92879" bIns="46440" rtlCol="0"/>
          <a:lstStyle>
            <a:lvl1pPr algn="r" fontAlgn="auto">
              <a:spcBef>
                <a:spcPts val="0"/>
              </a:spcBef>
              <a:spcAft>
                <a:spcPts val="0"/>
              </a:spcAft>
              <a:defRPr sz="1200">
                <a:latin typeface="+mn-lt"/>
                <a:cs typeface="+mn-cs"/>
              </a:defRPr>
            </a:lvl1pPr>
          </a:lstStyle>
          <a:p>
            <a:pPr>
              <a:defRPr/>
            </a:pPr>
            <a:fld id="{2F5CD7E4-9A76-4B47-83F0-407F4824FA26}" type="datetimeFigureOut">
              <a:rPr lang="en-US"/>
              <a:pPr>
                <a:defRPr/>
              </a:pPr>
              <a:t>11/4/2015</a:t>
            </a:fld>
            <a:endParaRPr lang="en-US" dirty="0"/>
          </a:p>
        </p:txBody>
      </p:sp>
      <p:sp>
        <p:nvSpPr>
          <p:cNvPr id="4" name="Slide Image Placeholder 3"/>
          <p:cNvSpPr>
            <a:spLocks noGrp="1" noRot="1" noChangeAspect="1"/>
          </p:cNvSpPr>
          <p:nvPr>
            <p:ph type="sldImg" idx="2"/>
          </p:nvPr>
        </p:nvSpPr>
        <p:spPr>
          <a:xfrm>
            <a:off x="1174750" y="695325"/>
            <a:ext cx="4635500" cy="3476625"/>
          </a:xfrm>
          <a:prstGeom prst="rect">
            <a:avLst/>
          </a:prstGeom>
          <a:noFill/>
          <a:ln w="12700">
            <a:solidFill>
              <a:prstClr val="black"/>
            </a:solidFill>
          </a:ln>
        </p:spPr>
        <p:txBody>
          <a:bodyPr vert="horz" lIns="92879" tIns="46440" rIns="92879" bIns="46440" rtlCol="0" anchor="ctr"/>
          <a:lstStyle/>
          <a:p>
            <a:pPr lvl="0"/>
            <a:endParaRPr lang="en-US" noProof="0" dirty="0"/>
          </a:p>
        </p:txBody>
      </p:sp>
      <p:sp>
        <p:nvSpPr>
          <p:cNvPr id="5" name="Notes Placeholder 4"/>
          <p:cNvSpPr>
            <a:spLocks noGrp="1"/>
          </p:cNvSpPr>
          <p:nvPr>
            <p:ph type="body" sz="quarter" idx="3"/>
          </p:nvPr>
        </p:nvSpPr>
        <p:spPr>
          <a:xfrm>
            <a:off x="699133" y="4404359"/>
            <a:ext cx="5586735" cy="4171634"/>
          </a:xfrm>
          <a:prstGeom prst="rect">
            <a:avLst/>
          </a:prstGeom>
        </p:spPr>
        <p:txBody>
          <a:bodyPr vert="horz" lIns="92879" tIns="46440" rIns="92879" bIns="4644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1" y="8805550"/>
            <a:ext cx="3027466" cy="463867"/>
          </a:xfrm>
          <a:prstGeom prst="rect">
            <a:avLst/>
          </a:prstGeom>
        </p:spPr>
        <p:txBody>
          <a:bodyPr vert="horz" lIns="92879" tIns="46440" rIns="92879" bIns="46440"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955953" y="8805550"/>
            <a:ext cx="3027466" cy="463867"/>
          </a:xfrm>
          <a:prstGeom prst="rect">
            <a:avLst/>
          </a:prstGeom>
        </p:spPr>
        <p:txBody>
          <a:bodyPr vert="horz" lIns="92879" tIns="46440" rIns="92879" bIns="46440" rtlCol="0" anchor="b"/>
          <a:lstStyle>
            <a:lvl1pPr algn="r" fontAlgn="auto">
              <a:spcBef>
                <a:spcPts val="0"/>
              </a:spcBef>
              <a:spcAft>
                <a:spcPts val="0"/>
              </a:spcAft>
              <a:defRPr sz="1200">
                <a:latin typeface="+mn-lt"/>
                <a:cs typeface="+mn-cs"/>
              </a:defRPr>
            </a:lvl1pPr>
          </a:lstStyle>
          <a:p>
            <a:pPr>
              <a:defRPr/>
            </a:pPr>
            <a:fld id="{C225BC91-A06B-4FE0-822E-FFD0DE09B260}" type="slidenum">
              <a:rPr lang="en-US"/>
              <a:pPr>
                <a:defRPr/>
              </a:pPr>
              <a:t>‹#›</a:t>
            </a:fld>
            <a:endParaRPr lang="en-US" dirty="0"/>
          </a:p>
        </p:txBody>
      </p:sp>
    </p:spTree>
    <p:extLst>
      <p:ext uri="{BB962C8B-B14F-4D97-AF65-F5344CB8AC3E}">
        <p14:creationId xmlns:p14="http://schemas.microsoft.com/office/powerpoint/2010/main" val="3154334015"/>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Tx/>
              <a:buNone/>
            </a:pPr>
            <a:r>
              <a:rPr lang="en-US" dirty="0" smtClean="0"/>
              <a:t>Introduction – Who I am and role in this program and research</a:t>
            </a:r>
            <a:r>
              <a:rPr lang="en-US" baseline="0" dirty="0" smtClean="0"/>
              <a:t> study</a:t>
            </a:r>
            <a:endParaRPr lang="en-US" dirty="0" smtClean="0"/>
          </a:p>
        </p:txBody>
      </p:sp>
      <p:sp>
        <p:nvSpPr>
          <p:cNvPr id="4" name="Slide Number Placeholder 3"/>
          <p:cNvSpPr>
            <a:spLocks noGrp="1"/>
          </p:cNvSpPr>
          <p:nvPr>
            <p:ph type="sldNum" sz="quarter" idx="5"/>
          </p:nvPr>
        </p:nvSpPr>
        <p:spPr/>
        <p:txBody>
          <a:bodyPr/>
          <a:lstStyle/>
          <a:p>
            <a:pPr>
              <a:defRPr/>
            </a:pPr>
            <a:fld id="{5CD4CC6D-34C9-487D-BF5E-2CCC17DD943A}" type="slidenum">
              <a:rPr lang="en-US" smtClean="0"/>
              <a:pPr>
                <a:defRPr/>
              </a:pPr>
              <a:t>1</a:t>
            </a:fld>
            <a:endParaRPr lang="en-US" dirty="0"/>
          </a:p>
        </p:txBody>
      </p:sp>
      <p:sp>
        <p:nvSpPr>
          <p:cNvPr id="5" name="Footer Placeholder 4"/>
          <p:cNvSpPr>
            <a:spLocks noGrp="1"/>
          </p:cNvSpPr>
          <p:nvPr>
            <p:ph type="ftr" sz="quarter" idx="4"/>
          </p:nvPr>
        </p:nvSpPr>
        <p:spPr/>
        <p:txBody>
          <a:bodyPr/>
          <a:lstStyle/>
          <a:p>
            <a:pPr>
              <a:defRPr/>
            </a:pPr>
            <a:endParaRPr lang="en-US" dirty="0"/>
          </a:p>
        </p:txBody>
      </p:sp>
    </p:spTree>
    <p:extLst>
      <p:ext uri="{BB962C8B-B14F-4D97-AF65-F5344CB8AC3E}">
        <p14:creationId xmlns:p14="http://schemas.microsoft.com/office/powerpoint/2010/main" val="42041991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Footer Placeholder 3"/>
          <p:cNvSpPr>
            <a:spLocks noGrp="1"/>
          </p:cNvSpPr>
          <p:nvPr>
            <p:ph type="ft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C225BC91-A06B-4FE0-822E-FFD0DE09B260}" type="slidenum">
              <a:rPr lang="en-US" smtClean="0"/>
              <a:pPr>
                <a:defRPr/>
              </a:pPr>
              <a:t>2</a:t>
            </a:fld>
            <a:endParaRPr lang="en-US" dirty="0"/>
          </a:p>
        </p:txBody>
      </p:sp>
    </p:spTree>
    <p:extLst>
      <p:ext uri="{BB962C8B-B14F-4D97-AF65-F5344CB8AC3E}">
        <p14:creationId xmlns:p14="http://schemas.microsoft.com/office/powerpoint/2010/main" val="2227557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Footer Placeholder 3"/>
          <p:cNvSpPr>
            <a:spLocks noGrp="1"/>
          </p:cNvSpPr>
          <p:nvPr>
            <p:ph type="ft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C225BC91-A06B-4FE0-822E-FFD0DE09B260}" type="slidenum">
              <a:rPr lang="en-US" smtClean="0"/>
              <a:pPr>
                <a:defRPr/>
              </a:pPr>
              <a:t>3</a:t>
            </a:fld>
            <a:endParaRPr lang="en-US" dirty="0"/>
          </a:p>
        </p:txBody>
      </p:sp>
    </p:spTree>
    <p:extLst>
      <p:ext uri="{BB962C8B-B14F-4D97-AF65-F5344CB8AC3E}">
        <p14:creationId xmlns:p14="http://schemas.microsoft.com/office/powerpoint/2010/main" val="14647857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1474">
              <a:defRPr/>
            </a:pPr>
            <a:r>
              <a:rPr lang="en-US" dirty="0"/>
              <a:t>CBIM program engages men and boys in preventing violence against women and girls.</a:t>
            </a:r>
          </a:p>
          <a:p>
            <a:pPr defTabSz="911474">
              <a:defRPr/>
            </a:pPr>
            <a:endParaRPr lang="en-US" dirty="0"/>
          </a:p>
          <a:p>
            <a:pPr defTabSz="911474">
              <a:defRPr/>
            </a:pPr>
            <a:r>
              <a:rPr lang="en-US" dirty="0"/>
              <a:t>It is a theory- and evidence-based program intended to:</a:t>
            </a:r>
          </a:p>
          <a:p>
            <a:pPr marL="170901" indent="-170901" defTabSz="911474">
              <a:buFont typeface="Arial" pitchFamily="34" charset="0"/>
              <a:buChar char="•"/>
              <a:defRPr/>
            </a:pPr>
            <a:r>
              <a:rPr lang="en-US" dirty="0"/>
              <a:t>Alter gender norms that foster TDV/SV perpetration</a:t>
            </a:r>
          </a:p>
          <a:p>
            <a:pPr marL="170901" indent="-170901" defTabSz="911474">
              <a:buFont typeface="Arial" pitchFamily="34" charset="0"/>
              <a:buChar char="•"/>
              <a:defRPr/>
            </a:pPr>
            <a:r>
              <a:rPr lang="en-US" dirty="0"/>
              <a:t>Promote bystander intervention (</a:t>
            </a:r>
            <a:r>
              <a:rPr lang="en-US" i="1" dirty="0"/>
              <a:t>i.e.</a:t>
            </a:r>
            <a:r>
              <a:rPr lang="en-US" dirty="0"/>
              <a:t>, give boys skills to interrupt disrespectful and harmful behaviors they witness among peers)</a:t>
            </a:r>
          </a:p>
          <a:p>
            <a:pPr marL="170901" indent="-170901" defTabSz="911474">
              <a:buFont typeface="Arial" pitchFamily="34" charset="0"/>
              <a:buChar char="•"/>
              <a:defRPr/>
            </a:pPr>
            <a:r>
              <a:rPr lang="en-US" dirty="0"/>
              <a:t>Reduce TDV/SV perpetration</a:t>
            </a:r>
          </a:p>
          <a:p>
            <a:pPr defTabSz="911474">
              <a:defRPr/>
            </a:pPr>
            <a:endParaRPr lang="en-US" dirty="0"/>
          </a:p>
        </p:txBody>
      </p:sp>
      <p:sp>
        <p:nvSpPr>
          <p:cNvPr id="4" name="Footer Placeholder 3"/>
          <p:cNvSpPr>
            <a:spLocks noGrp="1"/>
          </p:cNvSpPr>
          <p:nvPr>
            <p:ph type="ft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C225BC91-A06B-4FE0-822E-FFD0DE09B260}" type="slidenum">
              <a:rPr lang="en-US" smtClean="0"/>
              <a:pPr>
                <a:defRPr/>
              </a:pPr>
              <a:t>4</a:t>
            </a:fld>
            <a:endParaRPr lang="en-US" dirty="0"/>
          </a:p>
        </p:txBody>
      </p:sp>
    </p:spTree>
    <p:extLst>
      <p:ext uri="{BB962C8B-B14F-4D97-AF65-F5344CB8AC3E}">
        <p14:creationId xmlns:p14="http://schemas.microsoft.com/office/powerpoint/2010/main" val="2387967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There are three major pieces to the CBIM materials that are included in what we call the CBIM Coaches Kit. That’s everything.</a:t>
            </a:r>
          </a:p>
          <a:p>
            <a:endParaRPr lang="en-US" dirty="0" smtClean="0"/>
          </a:p>
          <a:p>
            <a:pPr defTabSz="911474">
              <a:defRPr/>
            </a:pPr>
            <a:r>
              <a:rPr lang="en-US" dirty="0"/>
              <a:t>Coaches receive a 60-minute training and biweekly check-in from a violence prevention advocate to administer the intervention to their athletes via 12 mini-lessons conducted weekly throughout a sport season. </a:t>
            </a:r>
          </a:p>
          <a:p>
            <a:pPr defTabSz="911474">
              <a:defRPr/>
            </a:pPr>
            <a:endParaRPr lang="en-US" dirty="0"/>
          </a:p>
          <a:p>
            <a:pPr defTabSz="911474">
              <a:defRPr/>
            </a:pPr>
            <a:r>
              <a:rPr lang="en-US" dirty="0"/>
              <a:t>Trained coaches talk to their athletes about </a:t>
            </a:r>
          </a:p>
          <a:p>
            <a:pPr marL="227868" indent="-227868" defTabSz="911474">
              <a:buFontTx/>
              <a:buAutoNum type="arabicParenR"/>
              <a:defRPr/>
            </a:pPr>
            <a:r>
              <a:rPr lang="en-US" dirty="0"/>
              <a:t>What constitutes disrespectful and harmful relationship behaviors, </a:t>
            </a:r>
          </a:p>
          <a:p>
            <a:pPr marL="227868" indent="-227868" defTabSz="911474">
              <a:buFontTx/>
              <a:buAutoNum type="arabicParenR"/>
              <a:defRPr/>
            </a:pPr>
            <a:r>
              <a:rPr lang="en-US" dirty="0"/>
              <a:t>Dispelling myths romanticizing male sexual aggression, promoting more gender-equitable attitudes</a:t>
            </a:r>
          </a:p>
          <a:p>
            <a:pPr marL="227868" indent="-227868" defTabSz="911474">
              <a:buFontTx/>
              <a:buAutoNum type="arabicParenR"/>
              <a:defRPr/>
            </a:pPr>
            <a:r>
              <a:rPr lang="en-US" dirty="0"/>
              <a:t>Encouraging bystander intervention when aggressive male behaviors toward girls are witnessed. </a:t>
            </a:r>
          </a:p>
          <a:p>
            <a:endParaRPr lang="en-US" dirty="0" smtClean="0"/>
          </a:p>
        </p:txBody>
      </p:sp>
      <p:sp>
        <p:nvSpPr>
          <p:cNvPr id="4" name="Footer Placeholder 3"/>
          <p:cNvSpPr>
            <a:spLocks noGrp="1"/>
          </p:cNvSpPr>
          <p:nvPr>
            <p:ph type="ftr" sz="quarter" idx="4"/>
          </p:nvPr>
        </p:nvSpPr>
        <p:spPr/>
        <p:txBody>
          <a:bodyPr/>
          <a:lstStyle/>
          <a:p>
            <a:pPr>
              <a:defRPr/>
            </a:pPr>
            <a:endParaRPr lang="en-US" dirty="0"/>
          </a:p>
        </p:txBody>
      </p:sp>
      <p:sp>
        <p:nvSpPr>
          <p:cNvPr id="5" name="Slide Number Placeholder 4"/>
          <p:cNvSpPr>
            <a:spLocks noGrp="1"/>
          </p:cNvSpPr>
          <p:nvPr>
            <p:ph type="sldNum" sz="quarter" idx="5"/>
          </p:nvPr>
        </p:nvSpPr>
        <p:spPr/>
        <p:txBody>
          <a:bodyPr/>
          <a:lstStyle/>
          <a:p>
            <a:pPr>
              <a:defRPr/>
            </a:pPr>
            <a:fld id="{2110F85B-F6C0-4AB3-812A-0867DDA3F7E6}" type="slidenum">
              <a:rPr lang="en-US" smtClean="0"/>
              <a:pPr>
                <a:defRPr/>
              </a:pPr>
              <a:t>5</a:t>
            </a:fld>
            <a:endParaRPr lang="en-US" dirty="0"/>
          </a:p>
        </p:txBody>
      </p:sp>
    </p:spTree>
    <p:extLst>
      <p:ext uri="{BB962C8B-B14F-4D97-AF65-F5344CB8AC3E}">
        <p14:creationId xmlns:p14="http://schemas.microsoft.com/office/powerpoint/2010/main" val="4232298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Important for coaches to know the structure of the program. There are key elements that make CBIM, what it is … and, it’s also important from an evaluation standpoint even given the program’s flexibility.</a:t>
            </a:r>
          </a:p>
        </p:txBody>
      </p:sp>
      <p:sp>
        <p:nvSpPr>
          <p:cNvPr id="4" name="Footer Placeholder 3"/>
          <p:cNvSpPr>
            <a:spLocks noGrp="1"/>
          </p:cNvSpPr>
          <p:nvPr>
            <p:ph type="ftr" sz="quarter" idx="4"/>
          </p:nvPr>
        </p:nvSpPr>
        <p:spPr/>
        <p:txBody>
          <a:bodyPr/>
          <a:lstStyle/>
          <a:p>
            <a:pPr>
              <a:defRPr/>
            </a:pPr>
            <a:endParaRPr lang="en-US" dirty="0"/>
          </a:p>
        </p:txBody>
      </p:sp>
      <p:sp>
        <p:nvSpPr>
          <p:cNvPr id="5" name="Slide Number Placeholder 4"/>
          <p:cNvSpPr>
            <a:spLocks noGrp="1"/>
          </p:cNvSpPr>
          <p:nvPr>
            <p:ph type="sldNum" sz="quarter" idx="5"/>
          </p:nvPr>
        </p:nvSpPr>
        <p:spPr/>
        <p:txBody>
          <a:bodyPr/>
          <a:lstStyle/>
          <a:p>
            <a:pPr>
              <a:defRPr/>
            </a:pPr>
            <a:fld id="{A737793C-2398-4D4D-8E32-E60B45B420A8}" type="slidenum">
              <a:rPr lang="en-US" smtClean="0"/>
              <a:pPr>
                <a:defRPr/>
              </a:pPr>
              <a:t>6</a:t>
            </a:fld>
            <a:endParaRPr lang="en-US" dirty="0"/>
          </a:p>
        </p:txBody>
      </p:sp>
    </p:spTree>
    <p:extLst>
      <p:ext uri="{BB962C8B-B14F-4D97-AF65-F5344CB8AC3E}">
        <p14:creationId xmlns:p14="http://schemas.microsoft.com/office/powerpoint/2010/main" val="13609840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b="1" dirty="0"/>
              <a:t>3 month follow-up:</a:t>
            </a:r>
          </a:p>
          <a:p>
            <a:r>
              <a:rPr lang="en-US" dirty="0"/>
              <a:t>“Meaning………”</a:t>
            </a:r>
          </a:p>
          <a:p>
            <a:r>
              <a:rPr lang="en-US" dirty="0"/>
              <a:t>Intervention athletes reported greater intentions to intervene (intentions to do something to stop abusive or disrespectful behaviors among their peers)</a:t>
            </a:r>
          </a:p>
          <a:p>
            <a:r>
              <a:rPr lang="en-US" dirty="0"/>
              <a:t>More positive bystander intervention behavior (proactive behavior in response to witnessing abusive behaviors among peers or friends) compared to athletes in the control condition</a:t>
            </a:r>
            <a:r>
              <a:rPr lang="en-US" dirty="0" smtClean="0"/>
              <a:t>.</a:t>
            </a:r>
          </a:p>
          <a:p>
            <a:endParaRPr lang="en-US" dirty="0" smtClean="0"/>
          </a:p>
          <a:p>
            <a:r>
              <a:rPr lang="en-US" dirty="0" smtClean="0"/>
              <a:t>Recognition of abuse behaviors – Full intensity are coached</a:t>
            </a:r>
            <a:r>
              <a:rPr lang="en-US" baseline="0" dirty="0" smtClean="0"/>
              <a:t> who completed the program in its entirety from card 1 -12 as opposed to those coaches who did not complete all the cards</a:t>
            </a:r>
            <a:endParaRPr lang="en-US" dirty="0"/>
          </a:p>
          <a:p>
            <a:endParaRPr lang="en-US" b="1" dirty="0"/>
          </a:p>
          <a:p>
            <a:r>
              <a:rPr lang="en-US" b="1" dirty="0"/>
              <a:t>At one year follow-up :</a:t>
            </a:r>
          </a:p>
          <a:p>
            <a:r>
              <a:rPr lang="en-US" dirty="0"/>
              <a:t>“Meaning………”</a:t>
            </a:r>
          </a:p>
          <a:p>
            <a:r>
              <a:rPr lang="en-US" dirty="0"/>
              <a:t>Intervention athletes demonstrated less negative bystander behavior and less abuse perpetration compared to control athletes</a:t>
            </a:r>
          </a:p>
          <a:p>
            <a:r>
              <a:rPr lang="en-US" dirty="0"/>
              <a:t>	</a:t>
            </a:r>
          </a:p>
          <a:p>
            <a:r>
              <a:rPr lang="en-US" dirty="0"/>
              <a:t>Conclusion</a:t>
            </a:r>
          </a:p>
          <a:p>
            <a:r>
              <a:rPr lang="en-US" dirty="0"/>
              <a:t>CBIM has been proven to increase intentions to intervene and positively affect the bystander behavior of male athletes who receive the program in the short term, and reduce abuse perpetration in the long term, supporting the effectiveness of a school athletic-based approach as one strategy to prevent dating violence among teens.</a:t>
            </a:r>
          </a:p>
          <a:p>
            <a:endParaRPr lang="en-US" dirty="0"/>
          </a:p>
          <a:p>
            <a:r>
              <a:rPr lang="en-US" b="1" dirty="0" smtClean="0"/>
              <a:t>Intention to Intervene</a:t>
            </a:r>
          </a:p>
          <a:p>
            <a:r>
              <a:rPr lang="en-US" dirty="0" smtClean="0"/>
              <a:t>How likely are you to do something to try and stop what’s happening if a male peer or friend of yours is:</a:t>
            </a:r>
          </a:p>
          <a:p>
            <a:r>
              <a:rPr lang="en-US" dirty="0" smtClean="0"/>
              <a:t>EX</a:t>
            </a:r>
            <a:r>
              <a:rPr lang="en-US" baseline="0" dirty="0" smtClean="0"/>
              <a:t> - </a:t>
            </a:r>
            <a:r>
              <a:rPr lang="en-US" dirty="0" smtClean="0"/>
              <a:t>doing unwelcome or uninvited things toward a girl (or group of girls) such as  howling, whistling or making sexual gestures?</a:t>
            </a:r>
          </a:p>
          <a:p>
            <a:endParaRPr lang="en-US" dirty="0" smtClean="0"/>
          </a:p>
          <a:p>
            <a:r>
              <a:rPr lang="en-US" dirty="0" smtClean="0"/>
              <a:t>Gender Equitable Attitudes</a:t>
            </a:r>
            <a:r>
              <a:rPr lang="en-US" baseline="0" dirty="0" smtClean="0"/>
              <a:t> (Not significant)</a:t>
            </a:r>
            <a:endParaRPr lang="en-US" dirty="0" smtClean="0"/>
          </a:p>
          <a:p>
            <a:r>
              <a:rPr lang="en-US" dirty="0" smtClean="0"/>
              <a:t>“Masculinity” EX</a:t>
            </a:r>
            <a:r>
              <a:rPr lang="en-US" baseline="0" dirty="0" smtClean="0"/>
              <a:t> -</a:t>
            </a:r>
            <a:r>
              <a:rPr lang="en-US" dirty="0" smtClean="0"/>
              <a:t> “A young boy/man should be physically tough, even if he is not big.”</a:t>
            </a:r>
          </a:p>
          <a:p>
            <a:r>
              <a:rPr lang="en-US" dirty="0" smtClean="0"/>
              <a:t>“Male sexuality” EX - “Boys/men don’t usually intend to force sex (like holding down, or using physical strength) on a girl/woman but sometimes they can’t help it.”</a:t>
            </a:r>
          </a:p>
          <a:p>
            <a:r>
              <a:rPr lang="en-US" dirty="0" smtClean="0"/>
              <a:t>“Role of female behavior” EX - “If a girl is raped, it is often because she didn’t say no clearly enough.”</a:t>
            </a:r>
          </a:p>
          <a:p>
            <a:endParaRPr lang="en-US" dirty="0" smtClean="0"/>
          </a:p>
          <a:p>
            <a:r>
              <a:rPr lang="en-US" b="1" dirty="0" smtClean="0"/>
              <a:t>Knowledge of Abusive</a:t>
            </a:r>
            <a:r>
              <a:rPr lang="en-US" b="1" baseline="0" dirty="0" smtClean="0"/>
              <a:t> Behaviors</a:t>
            </a:r>
          </a:p>
          <a:p>
            <a:pPr eaLnBrk="1" hangingPunct="1">
              <a:buFont typeface="Arial" charset="0"/>
              <a:buNone/>
            </a:pPr>
            <a:r>
              <a:rPr lang="en-US" sz="2000" dirty="0"/>
              <a:t>This is a list of things that some people say or do to people they date. Please rate each of the following actions towards a girlfriend or boyfriend…”</a:t>
            </a:r>
          </a:p>
          <a:p>
            <a:pPr eaLnBrk="1" hangingPunct="1">
              <a:buFont typeface="Arial" charset="0"/>
              <a:buNone/>
            </a:pPr>
            <a:r>
              <a:rPr lang="en-US" sz="2000" dirty="0"/>
              <a:t>EX – Name calling or insulting them or Telling them what to do all the time or Trying to convince them to have sex</a:t>
            </a:r>
          </a:p>
        </p:txBody>
      </p:sp>
      <p:sp>
        <p:nvSpPr>
          <p:cNvPr id="4" name="Footer Placeholder 3"/>
          <p:cNvSpPr>
            <a:spLocks noGrp="1"/>
          </p:cNvSpPr>
          <p:nvPr>
            <p:ph type="ft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C225BC91-A06B-4FE0-822E-FFD0DE09B260}" type="slidenum">
              <a:rPr lang="en-US" smtClean="0"/>
              <a:pPr>
                <a:defRPr/>
              </a:pPr>
              <a:t>8</a:t>
            </a:fld>
            <a:endParaRPr lang="en-US" dirty="0"/>
          </a:p>
        </p:txBody>
      </p:sp>
    </p:spTree>
    <p:extLst>
      <p:ext uri="{BB962C8B-B14F-4D97-AF65-F5344CB8AC3E}">
        <p14:creationId xmlns:p14="http://schemas.microsoft.com/office/powerpoint/2010/main" val="2657637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1474">
              <a:defRPr/>
            </a:pPr>
            <a:r>
              <a:rPr lang="en-US" dirty="0"/>
              <a:t>CBIM program engages men and boys in preventing violence against women and girls.</a:t>
            </a:r>
          </a:p>
          <a:p>
            <a:pPr defTabSz="911474">
              <a:defRPr/>
            </a:pPr>
            <a:endParaRPr lang="en-US" dirty="0"/>
          </a:p>
          <a:p>
            <a:pPr defTabSz="911474">
              <a:defRPr/>
            </a:pPr>
            <a:r>
              <a:rPr lang="en-US" dirty="0"/>
              <a:t>It is a theory- and evidence-based program intended to:</a:t>
            </a:r>
          </a:p>
          <a:p>
            <a:pPr marL="170901" indent="-170901" defTabSz="911474">
              <a:buFont typeface="Arial" pitchFamily="34" charset="0"/>
              <a:buChar char="•"/>
              <a:defRPr/>
            </a:pPr>
            <a:r>
              <a:rPr lang="en-US" dirty="0"/>
              <a:t>Alter gender norms that foster TDV/SV perpetration</a:t>
            </a:r>
          </a:p>
          <a:p>
            <a:pPr marL="170901" indent="-170901" defTabSz="911474">
              <a:buFont typeface="Arial" pitchFamily="34" charset="0"/>
              <a:buChar char="•"/>
              <a:defRPr/>
            </a:pPr>
            <a:r>
              <a:rPr lang="en-US" dirty="0"/>
              <a:t>Promote bystander intervention (</a:t>
            </a:r>
            <a:r>
              <a:rPr lang="en-US" i="1" dirty="0"/>
              <a:t>i.e.</a:t>
            </a:r>
            <a:r>
              <a:rPr lang="en-US" dirty="0"/>
              <a:t>, give boys skills to interrupt disrespectful and harmful behaviors they witness among peers)</a:t>
            </a:r>
          </a:p>
          <a:p>
            <a:pPr marL="170901" indent="-170901" defTabSz="911474">
              <a:buFont typeface="Arial" pitchFamily="34" charset="0"/>
              <a:buChar char="•"/>
              <a:defRPr/>
            </a:pPr>
            <a:r>
              <a:rPr lang="en-US" dirty="0"/>
              <a:t>Reduce TDV/SV perpetration</a:t>
            </a:r>
          </a:p>
          <a:p>
            <a:pPr defTabSz="911474">
              <a:defRPr/>
            </a:pPr>
            <a:endParaRPr lang="en-US" dirty="0"/>
          </a:p>
        </p:txBody>
      </p:sp>
      <p:sp>
        <p:nvSpPr>
          <p:cNvPr id="4" name="Footer Placeholder 3"/>
          <p:cNvSpPr>
            <a:spLocks noGrp="1"/>
          </p:cNvSpPr>
          <p:nvPr>
            <p:ph type="ft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C225BC91-A06B-4FE0-822E-FFD0DE09B260}" type="slidenum">
              <a:rPr lang="en-US" smtClean="0"/>
              <a:pPr>
                <a:defRPr/>
              </a:pPr>
              <a:t>9</a:t>
            </a:fld>
            <a:endParaRPr lang="en-US" dirty="0"/>
          </a:p>
        </p:txBody>
      </p:sp>
    </p:spTree>
    <p:extLst>
      <p:ext uri="{BB962C8B-B14F-4D97-AF65-F5344CB8AC3E}">
        <p14:creationId xmlns:p14="http://schemas.microsoft.com/office/powerpoint/2010/main" val="23879675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3" name="Rectangle 2"/>
          <p:cNvSpPr/>
          <p:nvPr/>
        </p:nvSpPr>
        <p:spPr>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7200" y="457200"/>
            <a:ext cx="3068638"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6183313"/>
            <a:ext cx="9144000"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7"/>
          <p:cNvSpPr>
            <a:spLocks noGrp="1"/>
          </p:cNvSpPr>
          <p:nvPr>
            <p:ph type="ctrTitle"/>
          </p:nvPr>
        </p:nvSpPr>
        <p:spPr>
          <a:xfrm>
            <a:off x="457200" y="1828800"/>
            <a:ext cx="7772400" cy="1524000"/>
          </a:xfrm>
        </p:spPr>
        <p:txBody>
          <a:bodyPr anchor="b">
            <a:normAutofit/>
          </a:bodyPr>
          <a:lstStyle>
            <a:lvl1pPr algn="l">
              <a:defRPr sz="3600" b="0" cap="all" baseline="0">
                <a:latin typeface="Arial Black"/>
                <a:cs typeface="Arial Black"/>
              </a:defRPr>
            </a:lvl1pPr>
          </a:lstStyle>
          <a:p>
            <a:r>
              <a:rPr lang="en-US" dirty="0" smtClean="0"/>
              <a:t>Click to edit Master title style</a:t>
            </a:r>
            <a:endParaRPr lang="en-US" dirty="0"/>
          </a:p>
        </p:txBody>
      </p:sp>
    </p:spTree>
    <p:extLst>
      <p:ext uri="{BB962C8B-B14F-4D97-AF65-F5344CB8AC3E}">
        <p14:creationId xmlns:p14="http://schemas.microsoft.com/office/powerpoint/2010/main" val="515212757"/>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381000"/>
            <a:ext cx="8153400" cy="990600"/>
          </a:xfrm>
        </p:spPr>
        <p:txBody>
          <a:bodyPr>
            <a:normAutofit/>
          </a:bodyPr>
          <a:lstStyle>
            <a:lvl1pPr>
              <a:defRPr sz="4000"/>
            </a:lvl1pPr>
          </a:lstStyle>
          <a:p>
            <a:r>
              <a:rPr lang="en-US" dirty="0" smtClean="0"/>
              <a:t>Click to edit Master title style</a:t>
            </a:r>
            <a:endParaRPr lang="en-US" dirty="0"/>
          </a:p>
        </p:txBody>
      </p:sp>
      <p:sp>
        <p:nvSpPr>
          <p:cNvPr id="8" name="Content Placeholder 7"/>
          <p:cNvSpPr>
            <a:spLocks noGrp="1"/>
          </p:cNvSpPr>
          <p:nvPr>
            <p:ph sz="quarter" idx="13"/>
          </p:nvPr>
        </p:nvSpPr>
        <p:spPr>
          <a:xfrm>
            <a:off x="612648" y="1524000"/>
            <a:ext cx="8153400" cy="4495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83315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itle and 2 Content">
    <p:spTree>
      <p:nvGrpSpPr>
        <p:cNvPr id="1" name=""/>
        <p:cNvGrpSpPr/>
        <p:nvPr/>
      </p:nvGrpSpPr>
      <p:grpSpPr>
        <a:xfrm>
          <a:off x="0" y="0"/>
          <a:ext cx="0" cy="0"/>
          <a:chOff x="0" y="0"/>
          <a:chExt cx="0" cy="0"/>
        </a:xfrm>
      </p:grpSpPr>
      <p:sp>
        <p:nvSpPr>
          <p:cNvPr id="2" name="Rectangle 2"/>
          <p:cNvSpPr>
            <a:spLocks noGrp="1"/>
          </p:cNvSpPr>
          <p:nvPr>
            <p:ph type="title"/>
          </p:nvPr>
        </p:nvSpPr>
        <p:spPr>
          <a:xfrm>
            <a:off x="609600" y="457200"/>
            <a:ext cx="8153400" cy="990600"/>
          </a:xfrm>
        </p:spPr>
        <p:txBody>
          <a:bodyPr/>
          <a:lstStyle/>
          <a:p>
            <a:r>
              <a:rPr lang="en-US" noProof="1" smtClean="0"/>
              <a:t>Click to edit Master title style</a:t>
            </a:r>
            <a:endParaRPr lang="en-US" dirty="0"/>
          </a:p>
        </p:txBody>
      </p:sp>
      <p:sp>
        <p:nvSpPr>
          <p:cNvPr id="3" name="Rectangle 3"/>
          <p:cNvSpPr>
            <a:spLocks noGrp="1"/>
          </p:cNvSpPr>
          <p:nvPr>
            <p:ph sz="half" idx="1"/>
          </p:nvPr>
        </p:nvSpPr>
        <p:spPr>
          <a:xfrm>
            <a:off x="457200" y="1600200"/>
            <a:ext cx="4038600" cy="4525963"/>
          </a:xfrm>
        </p:spPr>
        <p:txBody>
          <a:body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a:p>
        </p:txBody>
      </p:sp>
      <p:sp>
        <p:nvSpPr>
          <p:cNvPr id="4" name="Rectangle 4"/>
          <p:cNvSpPr>
            <a:spLocks noGrp="1"/>
          </p:cNvSpPr>
          <p:nvPr>
            <p:ph sz="half" idx="2"/>
          </p:nvPr>
        </p:nvSpPr>
        <p:spPr>
          <a:xfrm>
            <a:off x="4648200" y="1600200"/>
            <a:ext cx="4038600" cy="4525963"/>
          </a:xfrm>
        </p:spPr>
        <p:txBody>
          <a:body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a:p>
        </p:txBody>
      </p:sp>
    </p:spTree>
    <p:extLst>
      <p:ext uri="{BB962C8B-B14F-4D97-AF65-F5344CB8AC3E}">
        <p14:creationId xmlns:p14="http://schemas.microsoft.com/office/powerpoint/2010/main" val="4137432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reserve="1">
  <p:cSld name="Title and 2-Column Text">
    <p:spTree>
      <p:nvGrpSpPr>
        <p:cNvPr id="1" name=""/>
        <p:cNvGrpSpPr/>
        <p:nvPr/>
      </p:nvGrpSpPr>
      <p:grpSpPr>
        <a:xfrm>
          <a:off x="0" y="0"/>
          <a:ext cx="0" cy="0"/>
          <a:chOff x="0" y="0"/>
          <a:chExt cx="0" cy="0"/>
        </a:xfrm>
      </p:grpSpPr>
      <p:sp>
        <p:nvSpPr>
          <p:cNvPr id="2" name="Rectangle 2"/>
          <p:cNvSpPr>
            <a:spLocks noGrp="1"/>
          </p:cNvSpPr>
          <p:nvPr>
            <p:ph type="title"/>
          </p:nvPr>
        </p:nvSpPr>
        <p:spPr>
          <a:xfrm>
            <a:off x="609600" y="457200"/>
            <a:ext cx="8153400" cy="990600"/>
          </a:xfrm>
        </p:spPr>
        <p:txBody>
          <a:bodyPr/>
          <a:lstStyle/>
          <a:p>
            <a:r>
              <a:rPr lang="en-US" noProof="1" smtClean="0"/>
              <a:t>Click to edit Master title style</a:t>
            </a:r>
            <a:endParaRPr lang="en-US" dirty="0"/>
          </a:p>
        </p:txBody>
      </p:sp>
      <p:sp>
        <p:nvSpPr>
          <p:cNvPr id="3" name="Rectangle 3"/>
          <p:cNvSpPr>
            <a:spLocks noGrp="1"/>
          </p:cNvSpPr>
          <p:nvPr>
            <p:ph type="body" sz="half" idx="1"/>
          </p:nvPr>
        </p:nvSpPr>
        <p:spPr>
          <a:xfrm>
            <a:off x="457200" y="1600200"/>
            <a:ext cx="4038600" cy="4525963"/>
          </a:xfrm>
        </p:spPr>
        <p:txBody>
          <a:body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a:p>
        </p:txBody>
      </p:sp>
      <p:sp>
        <p:nvSpPr>
          <p:cNvPr id="4" name="Rectangle 4"/>
          <p:cNvSpPr>
            <a:spLocks noGrp="1"/>
          </p:cNvSpPr>
          <p:nvPr>
            <p:ph type="body" sz="half" idx="2"/>
          </p:nvPr>
        </p:nvSpPr>
        <p:spPr>
          <a:xfrm>
            <a:off x="4648200" y="1600200"/>
            <a:ext cx="4038600" cy="4525963"/>
          </a:xfrm>
        </p:spPr>
        <p:txBody>
          <a:body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a:p>
        </p:txBody>
      </p:sp>
    </p:spTree>
    <p:extLst>
      <p:ext uri="{BB962C8B-B14F-4D97-AF65-F5344CB8AC3E}">
        <p14:creationId xmlns:p14="http://schemas.microsoft.com/office/powerpoint/2010/main" val="3525236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2" name="Picture 9"/>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183313"/>
            <a:ext cx="9144000"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p:cNvSpPr>
            <a:spLocks noGrp="1"/>
          </p:cNvSpPr>
          <p:nvPr>
            <p:ph type="dt" sz="half" idx="10"/>
          </p:nvPr>
        </p:nvSpPr>
        <p:spPr/>
        <p:txBody>
          <a:bodyPr/>
          <a:lstStyle>
            <a:lvl1pPr>
              <a:defRPr/>
            </a:lvl1pPr>
          </a:lstStyle>
          <a:p>
            <a:pPr>
              <a:defRPr/>
            </a:pPr>
            <a:r>
              <a:rPr lang="en-US" dirty="0"/>
              <a:t>‹#›</a:t>
            </a:r>
          </a:p>
        </p:txBody>
      </p:sp>
      <p:sp>
        <p:nvSpPr>
          <p:cNvPr id="4" name="Footer Placeholder 2"/>
          <p:cNvSpPr>
            <a:spLocks noGrp="1"/>
          </p:cNvSpPr>
          <p:nvPr>
            <p:ph type="ftr" sz="quarter" idx="11"/>
          </p:nvPr>
        </p:nvSpPr>
        <p:spPr/>
        <p:txBody>
          <a:bodyPr/>
          <a:lstStyle>
            <a:lvl1pPr>
              <a:defRPr/>
            </a:lvl1pPr>
          </a:lstStyle>
          <a:p>
            <a:pPr>
              <a:defRPr/>
            </a:pPr>
            <a:endParaRPr lang="en-US" dirty="0"/>
          </a:p>
        </p:txBody>
      </p:sp>
      <p:sp>
        <p:nvSpPr>
          <p:cNvPr id="5" name="Slide Number Placeholder 3"/>
          <p:cNvSpPr>
            <a:spLocks noGrp="1"/>
          </p:cNvSpPr>
          <p:nvPr>
            <p:ph type="sldNum" sz="quarter" idx="12"/>
          </p:nvPr>
        </p:nvSpPr>
        <p:spPr>
          <a:xfrm>
            <a:off x="0" y="6248400"/>
            <a:ext cx="533400" cy="381000"/>
          </a:xfrm>
          <a:prstGeom prst="rect">
            <a:avLst/>
          </a:prstGeom>
        </p:spPr>
        <p:txBody>
          <a:bodyPr/>
          <a:lstStyle>
            <a:lvl1pPr fontAlgn="auto">
              <a:spcBef>
                <a:spcPts val="0"/>
              </a:spcBef>
              <a:spcAft>
                <a:spcPts val="0"/>
              </a:spcAft>
              <a:defRPr>
                <a:solidFill>
                  <a:schemeClr val="tx2"/>
                </a:solidFill>
                <a:latin typeface="+mn-lt"/>
                <a:cs typeface="+mn-cs"/>
              </a:defRPr>
            </a:lvl1pPr>
          </a:lstStyle>
          <a:p>
            <a:pPr>
              <a:defRPr/>
            </a:pPr>
            <a:fld id="{55BBD0B1-6E57-43BD-B90A-071E2A92C56F}" type="slidenum">
              <a:rPr lang="en-US"/>
              <a:pPr>
                <a:defRPr/>
              </a:pPr>
              <a:t>‹#›</a:t>
            </a:fld>
            <a:endParaRPr lang="en-US" dirty="0"/>
          </a:p>
        </p:txBody>
      </p:sp>
    </p:spTree>
    <p:extLst>
      <p:ext uri="{BB962C8B-B14F-4D97-AF65-F5344CB8AC3E}">
        <p14:creationId xmlns:p14="http://schemas.microsoft.com/office/powerpoint/2010/main" val="36059401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457200"/>
            <a:ext cx="8153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12"/>
          <p:cNvSpPr>
            <a:spLocks noGrp="1"/>
          </p:cNvSpPr>
          <p:nvPr>
            <p:ph type="body" idx="1"/>
          </p:nvPr>
        </p:nvSpPr>
        <p:spPr bwMode="auto">
          <a:xfrm>
            <a:off x="612775" y="1539875"/>
            <a:ext cx="8153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096000" y="6188075"/>
            <a:ext cx="2667000" cy="365125"/>
          </a:xfrm>
          <a:prstGeom prst="rect">
            <a:avLst/>
          </a:prstGeom>
        </p:spPr>
        <p:txBody>
          <a:bodyPr vert="horz" anchor="ctr" anchorCtr="0"/>
          <a:lstStyle>
            <a:lvl1pPr algn="l" fontAlgn="auto">
              <a:spcBef>
                <a:spcPts val="0"/>
              </a:spcBef>
              <a:spcAft>
                <a:spcPts val="0"/>
              </a:spcAft>
              <a:defRPr sz="1400">
                <a:solidFill>
                  <a:schemeClr val="tx2"/>
                </a:solidFill>
                <a:latin typeface="+mn-lt"/>
                <a:cs typeface="+mn-cs"/>
              </a:defRPr>
            </a:lvl1pPr>
          </a:lstStyle>
          <a:p>
            <a:pPr>
              <a:defRPr/>
            </a:pPr>
            <a:r>
              <a:rPr lang="en-US" dirty="0"/>
              <a:t>‹#›</a:t>
            </a:r>
          </a:p>
        </p:txBody>
      </p:sp>
      <p:sp>
        <p:nvSpPr>
          <p:cNvPr id="3" name="Footer Placeholder 2"/>
          <p:cNvSpPr>
            <a:spLocks noGrp="1"/>
          </p:cNvSpPr>
          <p:nvPr>
            <p:ph type="ftr" sz="quarter" idx="3"/>
          </p:nvPr>
        </p:nvSpPr>
        <p:spPr>
          <a:xfrm>
            <a:off x="609600" y="6188075"/>
            <a:ext cx="5421313" cy="365125"/>
          </a:xfrm>
          <a:prstGeom prst="rect">
            <a:avLst/>
          </a:prstGeom>
        </p:spPr>
        <p:txBody>
          <a:bodyPr vert="horz" anchor="ctr"/>
          <a:lstStyle>
            <a:lvl1pPr algn="r" fontAlgn="auto">
              <a:spcBef>
                <a:spcPts val="0"/>
              </a:spcBef>
              <a:spcAft>
                <a:spcPts val="0"/>
              </a:spcAft>
              <a:defRPr sz="1400">
                <a:solidFill>
                  <a:schemeClr val="tx2"/>
                </a:solidFill>
                <a:latin typeface="+mn-lt"/>
                <a:cs typeface="+mn-cs"/>
              </a:defRPr>
            </a:lvl1pPr>
          </a:lstStyle>
          <a:p>
            <a:pPr>
              <a:defRPr/>
            </a:pPr>
            <a:endParaRPr lang="en-US" dirty="0"/>
          </a:p>
        </p:txBody>
      </p:sp>
      <p:sp>
        <p:nvSpPr>
          <p:cNvPr id="9" name="Rectangle 8"/>
          <p:cNvSpPr/>
          <p:nvPr/>
        </p:nvSpPr>
        <p:spPr>
          <a:xfrm>
            <a:off x="590550" y="1219200"/>
            <a:ext cx="8553450" cy="247650"/>
          </a:xfrm>
          <a:prstGeom prst="rect">
            <a:avLst/>
          </a:prstGeom>
          <a:solidFill>
            <a:srgbClr val="8DC63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031" name="Picture 1"/>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0" y="6183313"/>
            <a:ext cx="9144000"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userDrawn="1"/>
        </p:nvSpPr>
        <p:spPr>
          <a:xfrm>
            <a:off x="0" y="1208088"/>
            <a:ext cx="533400" cy="260350"/>
          </a:xfrm>
          <a:prstGeom prst="rect">
            <a:avLst/>
          </a:prstGeom>
          <a:solidFill>
            <a:srgbClr val="F5822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fld id="{A4058351-F0A8-4D82-9021-5EA8ECB323D1}" type="slidenum">
              <a:rPr lang="en-US"/>
              <a:pPr algn="ctr" fontAlgn="auto">
                <a:spcBef>
                  <a:spcPts val="0"/>
                </a:spcBef>
                <a:spcAft>
                  <a:spcPts val="0"/>
                </a:spcAft>
                <a:defRPr/>
              </a:pPr>
              <a:t>‹#›</a:t>
            </a:fld>
            <a:endParaRPr lang="en-US" dirty="0"/>
          </a:p>
        </p:txBody>
      </p:sp>
    </p:spTree>
  </p:cSld>
  <p:clrMap bg1="lt1" tx1="dk1" bg2="lt2" tx2="dk2" accent1="accent1" accent2="accent2" accent3="accent3" accent4="accent4" accent5="accent5" accent6="accent6" hlink="hlink" folHlink="folHlink"/>
  <p:sldLayoutIdLst>
    <p:sldLayoutId id="2147484135" r:id="rId1"/>
    <p:sldLayoutId id="2147484136" r:id="rId2"/>
    <p:sldLayoutId id="2147484137" r:id="rId3"/>
    <p:sldLayoutId id="2147484138" r:id="rId4"/>
    <p:sldLayoutId id="2147484139" r:id="rId5"/>
  </p:sldLayoutIdLst>
  <p:hf sldNum="0" hdr="0" ftr="0" dt="0"/>
  <p:txStyles>
    <p:titleStyle>
      <a:lvl1pPr algn="l" rtl="0" eaLnBrk="0" fontAlgn="base" hangingPunct="0">
        <a:spcBef>
          <a:spcPct val="0"/>
        </a:spcBef>
        <a:spcAft>
          <a:spcPct val="0"/>
        </a:spcAft>
        <a:defRPr sz="4400" kern="1200">
          <a:solidFill>
            <a:srgbClr val="58595B"/>
          </a:solidFill>
          <a:latin typeface="+mj-lt"/>
          <a:ea typeface="+mj-ea"/>
          <a:cs typeface="+mj-cs"/>
        </a:defRPr>
      </a:lvl1pPr>
      <a:lvl2pPr algn="l" rtl="0" eaLnBrk="0" fontAlgn="base" hangingPunct="0">
        <a:spcBef>
          <a:spcPct val="0"/>
        </a:spcBef>
        <a:spcAft>
          <a:spcPct val="0"/>
        </a:spcAft>
        <a:defRPr sz="4400">
          <a:solidFill>
            <a:srgbClr val="58595B"/>
          </a:solidFill>
          <a:latin typeface="Arial" charset="0"/>
        </a:defRPr>
      </a:lvl2pPr>
      <a:lvl3pPr algn="l" rtl="0" eaLnBrk="0" fontAlgn="base" hangingPunct="0">
        <a:spcBef>
          <a:spcPct val="0"/>
        </a:spcBef>
        <a:spcAft>
          <a:spcPct val="0"/>
        </a:spcAft>
        <a:defRPr sz="4400">
          <a:solidFill>
            <a:srgbClr val="58595B"/>
          </a:solidFill>
          <a:latin typeface="Arial" charset="0"/>
        </a:defRPr>
      </a:lvl3pPr>
      <a:lvl4pPr algn="l" rtl="0" eaLnBrk="0" fontAlgn="base" hangingPunct="0">
        <a:spcBef>
          <a:spcPct val="0"/>
        </a:spcBef>
        <a:spcAft>
          <a:spcPct val="0"/>
        </a:spcAft>
        <a:defRPr sz="4400">
          <a:solidFill>
            <a:srgbClr val="58595B"/>
          </a:solidFill>
          <a:latin typeface="Arial" charset="0"/>
        </a:defRPr>
      </a:lvl4pPr>
      <a:lvl5pPr algn="l" rtl="0" eaLnBrk="0" fontAlgn="base" hangingPunct="0">
        <a:spcBef>
          <a:spcPct val="0"/>
        </a:spcBef>
        <a:spcAft>
          <a:spcPct val="0"/>
        </a:spcAft>
        <a:defRPr sz="4400">
          <a:solidFill>
            <a:srgbClr val="58595B"/>
          </a:solidFill>
          <a:latin typeface="Arial" charset="0"/>
        </a:defRPr>
      </a:lvl5pPr>
      <a:lvl6pPr marL="457200" algn="l" rtl="0" fontAlgn="base">
        <a:spcBef>
          <a:spcPct val="0"/>
        </a:spcBef>
        <a:spcAft>
          <a:spcPct val="0"/>
        </a:spcAft>
        <a:defRPr sz="4400">
          <a:solidFill>
            <a:srgbClr val="58595B"/>
          </a:solidFill>
          <a:latin typeface="Arial" charset="0"/>
        </a:defRPr>
      </a:lvl6pPr>
      <a:lvl7pPr marL="914400" algn="l" rtl="0" fontAlgn="base">
        <a:spcBef>
          <a:spcPct val="0"/>
        </a:spcBef>
        <a:spcAft>
          <a:spcPct val="0"/>
        </a:spcAft>
        <a:defRPr sz="4400">
          <a:solidFill>
            <a:srgbClr val="58595B"/>
          </a:solidFill>
          <a:latin typeface="Arial" charset="0"/>
        </a:defRPr>
      </a:lvl7pPr>
      <a:lvl8pPr marL="1371600" algn="l" rtl="0" fontAlgn="base">
        <a:spcBef>
          <a:spcPct val="0"/>
        </a:spcBef>
        <a:spcAft>
          <a:spcPct val="0"/>
        </a:spcAft>
        <a:defRPr sz="4400">
          <a:solidFill>
            <a:srgbClr val="58595B"/>
          </a:solidFill>
          <a:latin typeface="Arial" charset="0"/>
        </a:defRPr>
      </a:lvl8pPr>
      <a:lvl9pPr marL="1828800" algn="l" rtl="0" fontAlgn="base">
        <a:spcBef>
          <a:spcPct val="0"/>
        </a:spcBef>
        <a:spcAft>
          <a:spcPct val="0"/>
        </a:spcAft>
        <a:defRPr sz="4400">
          <a:solidFill>
            <a:srgbClr val="58595B"/>
          </a:solidFill>
          <a:latin typeface="Arial" charset="0"/>
        </a:defRPr>
      </a:lvl9pPr>
    </p:titleStyle>
    <p:bodyStyle>
      <a:lvl1pPr marL="342900" indent="-342900" algn="l" rtl="0" eaLnBrk="0" fontAlgn="base" hangingPunct="0">
        <a:spcBef>
          <a:spcPts val="700"/>
        </a:spcBef>
        <a:spcAft>
          <a:spcPct val="0"/>
        </a:spcAft>
        <a:buClr>
          <a:srgbClr val="F58220"/>
        </a:buClr>
        <a:buSzPct val="125000"/>
        <a:buFont typeface="Wingdings" pitchFamily="2" charset="2"/>
        <a:buChar char="•"/>
        <a:defRPr sz="2900" kern="1200">
          <a:solidFill>
            <a:srgbClr val="58595B"/>
          </a:solidFill>
          <a:latin typeface="+mn-lt"/>
          <a:ea typeface="+mn-ea"/>
          <a:cs typeface="+mn-cs"/>
        </a:defRPr>
      </a:lvl1pPr>
      <a:lvl2pPr marL="639763" indent="-273050" algn="l" rtl="0" eaLnBrk="0" fontAlgn="base" hangingPunct="0">
        <a:spcBef>
          <a:spcPts val="550"/>
        </a:spcBef>
        <a:spcAft>
          <a:spcPct val="0"/>
        </a:spcAft>
        <a:buClr>
          <a:srgbClr val="F58220"/>
        </a:buClr>
        <a:buSzPct val="100000"/>
        <a:buFont typeface="Wingdings" pitchFamily="2" charset="2"/>
        <a:buChar char="§"/>
        <a:defRPr sz="2600" kern="1200">
          <a:solidFill>
            <a:srgbClr val="58595B"/>
          </a:solidFill>
          <a:latin typeface="+mn-lt"/>
          <a:ea typeface="+mn-ea"/>
          <a:cs typeface="+mn-cs"/>
        </a:defRPr>
      </a:lvl2pPr>
      <a:lvl3pPr marL="914400" indent="-228600" algn="l" rtl="0" eaLnBrk="0" fontAlgn="base" hangingPunct="0">
        <a:spcBef>
          <a:spcPts val="500"/>
        </a:spcBef>
        <a:spcAft>
          <a:spcPct val="0"/>
        </a:spcAft>
        <a:buClr>
          <a:srgbClr val="73A533"/>
        </a:buClr>
        <a:buSzPct val="90000"/>
        <a:buFont typeface="Wingdings" pitchFamily="2" charset="2"/>
        <a:buChar char="Ø"/>
        <a:defRPr sz="2300" kern="1200">
          <a:solidFill>
            <a:srgbClr val="58595B"/>
          </a:solidFill>
          <a:latin typeface="+mn-lt"/>
          <a:ea typeface="+mn-ea"/>
          <a:cs typeface="+mn-cs"/>
        </a:defRPr>
      </a:lvl3pPr>
      <a:lvl4pPr marL="1371600" indent="-228600" algn="l" rtl="0" eaLnBrk="0" fontAlgn="base" hangingPunct="0">
        <a:spcBef>
          <a:spcPts val="400"/>
        </a:spcBef>
        <a:spcAft>
          <a:spcPct val="0"/>
        </a:spcAft>
        <a:buClr>
          <a:srgbClr val="F58220"/>
        </a:buClr>
        <a:buSzPct val="100000"/>
        <a:buFont typeface="Wingdings" pitchFamily="2" charset="2"/>
        <a:buChar char="−"/>
        <a:defRPr sz="2000" kern="1200">
          <a:solidFill>
            <a:srgbClr val="58595B"/>
          </a:solidFill>
          <a:latin typeface="+mn-lt"/>
          <a:ea typeface="+mn-ea"/>
          <a:cs typeface="+mn-cs"/>
        </a:defRPr>
      </a:lvl4pPr>
      <a:lvl5pPr marL="1828800" indent="-228600" algn="l" rtl="0" eaLnBrk="0" fontAlgn="base" hangingPunct="0">
        <a:spcBef>
          <a:spcPts val="400"/>
        </a:spcBef>
        <a:spcAft>
          <a:spcPct val="0"/>
        </a:spcAft>
        <a:buClr>
          <a:srgbClr val="73A533"/>
        </a:buClr>
        <a:buSzPct val="100000"/>
        <a:buFont typeface="Arial" charset="0"/>
        <a:buChar char="•"/>
        <a:defRPr sz="2000" kern="1200">
          <a:solidFill>
            <a:srgbClr val="58595B"/>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loveisnotabuse.com/web/guest/search/journal_content/56/10123/83545"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4"/>
          <p:cNvSpPr>
            <a:spLocks noGrp="1" noChangeArrowheads="1"/>
          </p:cNvSpPr>
          <p:nvPr>
            <p:ph type="ctrTitle"/>
          </p:nvPr>
        </p:nvSpPr>
        <p:spPr>
          <a:xfrm>
            <a:off x="304800" y="0"/>
            <a:ext cx="8382000" cy="5181600"/>
          </a:xfrm>
        </p:spPr>
        <p:txBody>
          <a:bodyPr>
            <a:normAutofit/>
          </a:bodyPr>
          <a:lstStyle/>
          <a:p>
            <a:pPr>
              <a:defRPr/>
            </a:pPr>
            <a:r>
              <a:rPr lang="en-US" dirty="0"/>
              <a:t/>
            </a:r>
            <a:br>
              <a:rPr lang="en-US" dirty="0"/>
            </a:br>
            <a:r>
              <a:rPr lang="en-US" sz="5300" b="1" dirty="0" smtClean="0">
                <a:solidFill>
                  <a:srgbClr val="F58220"/>
                </a:solidFill>
              </a:rPr>
              <a:t>Coaching Boys</a:t>
            </a:r>
            <a:r>
              <a:rPr lang="en-US" sz="5300" b="1" dirty="0" smtClean="0">
                <a:solidFill>
                  <a:srgbClr val="CC3300"/>
                </a:solidFill>
              </a:rPr>
              <a:t/>
            </a:r>
            <a:br>
              <a:rPr lang="en-US" sz="5300" b="1" dirty="0" smtClean="0">
                <a:solidFill>
                  <a:srgbClr val="CC3300"/>
                </a:solidFill>
              </a:rPr>
            </a:br>
            <a:r>
              <a:rPr lang="en-US" sz="5300" b="1" dirty="0" smtClean="0"/>
              <a:t>INTO MEN</a:t>
            </a:r>
            <a:endParaRPr lang="en-US" sz="5300" dirty="0" smtClean="0"/>
          </a:p>
        </p:txBody>
      </p:sp>
      <p:sp>
        <p:nvSpPr>
          <p:cNvPr id="7171" name="Rectangle 5"/>
          <p:cNvSpPr>
            <a:spLocks noGrp="1" noChangeArrowheads="1"/>
          </p:cNvSpPr>
          <p:nvPr>
            <p:ph type="subTitle" idx="4294967295"/>
          </p:nvPr>
        </p:nvSpPr>
        <p:spPr>
          <a:xfrm>
            <a:off x="419100" y="5257800"/>
            <a:ext cx="8153400" cy="1066800"/>
          </a:xfrm>
        </p:spPr>
        <p:txBody>
          <a:bodyPr/>
          <a:lstStyle/>
          <a:p>
            <a:pPr marL="0" indent="0" eaLnBrk="1" hangingPunct="1">
              <a:buFont typeface="Wingdings" pitchFamily="2" charset="2"/>
              <a:buNone/>
              <a:defRPr/>
            </a:pPr>
            <a:r>
              <a:rPr lang="en-US" sz="1800" b="1" dirty="0" smtClean="0">
                <a:latin typeface="+mj-lt"/>
              </a:rPr>
              <a:t>Engaging Young Male Athletes and Coaches to Prevent Dating Violence</a:t>
            </a:r>
          </a:p>
        </p:txBody>
      </p:sp>
      <p:pic>
        <p:nvPicPr>
          <p:cNvPr id="6" name="Picture 3" descr="C:\Users\ciaravinos\Desktop\futureswithoutviolence-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81000"/>
            <a:ext cx="3866631" cy="14478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461455"/>
            <a:ext cx="4353520" cy="1367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study procedures</a:t>
            </a:r>
            <a:endParaRPr lang="en-US" dirty="0"/>
          </a:p>
        </p:txBody>
      </p:sp>
      <p:sp>
        <p:nvSpPr>
          <p:cNvPr id="3" name="Content Placeholder 2"/>
          <p:cNvSpPr>
            <a:spLocks noGrp="1"/>
          </p:cNvSpPr>
          <p:nvPr>
            <p:ph sz="quarter" idx="13"/>
          </p:nvPr>
        </p:nvSpPr>
        <p:spPr/>
        <p:txBody>
          <a:bodyPr/>
          <a:lstStyle/>
          <a:p>
            <a:pPr marL="0" indent="0">
              <a:buNone/>
            </a:pPr>
            <a:r>
              <a:rPr lang="en-US" sz="2400" dirty="0" smtClean="0"/>
              <a:t>Year 1</a:t>
            </a:r>
            <a:r>
              <a:rPr lang="en-US" sz="2400" dirty="0"/>
              <a:t> </a:t>
            </a:r>
            <a:r>
              <a:rPr lang="en-US" sz="2400" dirty="0" smtClean="0"/>
              <a:t>– Randomization </a:t>
            </a:r>
          </a:p>
          <a:p>
            <a:pPr lvl="1"/>
            <a:r>
              <a:rPr lang="en-US" sz="2400" b="1" dirty="0" smtClean="0"/>
              <a:t>Both intervention and comparison schools</a:t>
            </a:r>
            <a:r>
              <a:rPr lang="en-US" sz="2400" dirty="0" smtClean="0"/>
              <a:t> -  Surveys will be conducted with athletes on boys only and co-ed sports teams at the beginning and end of each sports season (Winter and Spring)</a:t>
            </a:r>
          </a:p>
          <a:p>
            <a:pPr lvl="1"/>
            <a:r>
              <a:rPr lang="en-US" sz="2400" dirty="0" smtClean="0"/>
              <a:t>Must have active parental consent</a:t>
            </a:r>
          </a:p>
          <a:p>
            <a:pPr lvl="1"/>
            <a:r>
              <a:rPr lang="en-US" sz="2400" dirty="0" smtClean="0"/>
              <a:t>Surveys are ANONYMOUS</a:t>
            </a:r>
          </a:p>
          <a:p>
            <a:pPr lvl="1"/>
            <a:r>
              <a:rPr lang="en-US" sz="2400" dirty="0" smtClean="0"/>
              <a:t>Coaches (</a:t>
            </a:r>
            <a:r>
              <a:rPr lang="en-US" sz="2400" b="1" dirty="0" smtClean="0"/>
              <a:t>intervention schools only</a:t>
            </a:r>
            <a:r>
              <a:rPr lang="en-US" sz="2400" dirty="0" smtClean="0"/>
              <a:t>) attend one 90-minute training on implementing the CBIM Program</a:t>
            </a:r>
          </a:p>
          <a:p>
            <a:pPr lvl="1"/>
            <a:r>
              <a:rPr lang="en-US" sz="2400" dirty="0" smtClean="0"/>
              <a:t>Coaches (</a:t>
            </a:r>
            <a:r>
              <a:rPr lang="en-US" sz="2400" b="1" dirty="0" smtClean="0"/>
              <a:t>intervention schools only</a:t>
            </a:r>
            <a:r>
              <a:rPr lang="en-US" sz="2400" dirty="0" smtClean="0"/>
              <a:t>) implement the program throughout the sports season; members from the research team will observe card delivery sessions</a:t>
            </a:r>
            <a:endParaRPr lang="en-US" sz="2400" dirty="0"/>
          </a:p>
        </p:txBody>
      </p:sp>
    </p:spTree>
    <p:extLst>
      <p:ext uri="{BB962C8B-B14F-4D97-AF65-F5344CB8AC3E}">
        <p14:creationId xmlns:p14="http://schemas.microsoft.com/office/powerpoint/2010/main" val="37706228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study </a:t>
            </a:r>
            <a:r>
              <a:rPr lang="en-US" dirty="0"/>
              <a:t>p</a:t>
            </a:r>
            <a:r>
              <a:rPr lang="en-US" dirty="0" smtClean="0"/>
              <a:t>rocedures</a:t>
            </a:r>
            <a:endParaRPr lang="en-US" dirty="0"/>
          </a:p>
        </p:txBody>
      </p:sp>
      <p:sp>
        <p:nvSpPr>
          <p:cNvPr id="3" name="Content Placeholder 2"/>
          <p:cNvSpPr>
            <a:spLocks noGrp="1"/>
          </p:cNvSpPr>
          <p:nvPr>
            <p:ph sz="quarter" idx="13"/>
          </p:nvPr>
        </p:nvSpPr>
        <p:spPr/>
        <p:txBody>
          <a:bodyPr/>
          <a:lstStyle/>
          <a:p>
            <a:pPr marL="0" indent="0">
              <a:buNone/>
            </a:pPr>
            <a:r>
              <a:rPr lang="en-US" sz="2400" dirty="0" smtClean="0"/>
              <a:t>Year 2:</a:t>
            </a:r>
          </a:p>
          <a:p>
            <a:pPr>
              <a:buFont typeface="Arial" panose="020B0604020202020204" pitchFamily="34" charset="0"/>
              <a:buChar char="•"/>
            </a:pPr>
            <a:r>
              <a:rPr lang="en-US" sz="2400" dirty="0" smtClean="0"/>
              <a:t>Twelve month follow-up surveys will be conducted with all athletes who completed a baseline survey </a:t>
            </a:r>
          </a:p>
          <a:p>
            <a:pPr>
              <a:buFont typeface="Arial" panose="020B0604020202020204" pitchFamily="34" charset="0"/>
              <a:buChar char="•"/>
            </a:pPr>
            <a:r>
              <a:rPr lang="en-US" sz="2400" dirty="0" smtClean="0"/>
              <a:t>Coaches (</a:t>
            </a:r>
            <a:r>
              <a:rPr lang="en-US" sz="2400" b="1" dirty="0" smtClean="0"/>
              <a:t>control schools only</a:t>
            </a:r>
            <a:r>
              <a:rPr lang="en-US" sz="2400" dirty="0" smtClean="0"/>
              <a:t>) interested in being trained will attend 90-minute training on the CBIM program</a:t>
            </a:r>
          </a:p>
          <a:p>
            <a:pPr>
              <a:buFont typeface="Arial" panose="020B0604020202020204" pitchFamily="34" charset="0"/>
              <a:buChar char="•"/>
            </a:pPr>
            <a:r>
              <a:rPr lang="en-US" sz="2400" dirty="0" smtClean="0"/>
              <a:t>Focus groups will be conducted (</a:t>
            </a:r>
            <a:r>
              <a:rPr lang="en-US" sz="2400" b="1" dirty="0" smtClean="0"/>
              <a:t>intervention schools only) </a:t>
            </a:r>
            <a:r>
              <a:rPr lang="en-US" sz="2400" dirty="0" smtClean="0"/>
              <a:t>with a sample of participating athletes</a:t>
            </a:r>
            <a:endParaRPr lang="en-US" sz="2400" dirty="0"/>
          </a:p>
        </p:txBody>
      </p:sp>
    </p:spTree>
    <p:extLst>
      <p:ext uri="{BB962C8B-B14F-4D97-AF65-F5344CB8AC3E}">
        <p14:creationId xmlns:p14="http://schemas.microsoft.com/office/powerpoint/2010/main" val="11779054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sz="quarter" idx="13"/>
          </p:nvPr>
        </p:nvSpPr>
        <p:spPr>
          <a:xfrm>
            <a:off x="612648" y="1524000"/>
            <a:ext cx="8153400" cy="4724400"/>
          </a:xfrm>
        </p:spPr>
        <p:txBody>
          <a:bodyPr/>
          <a:lstStyle/>
          <a:p>
            <a:pPr marL="0" indent="0">
              <a:buNone/>
            </a:pPr>
            <a:r>
              <a:rPr lang="en-US" sz="1200" dirty="0" smtClean="0"/>
              <a:t>1. Simon </a:t>
            </a:r>
            <a:r>
              <a:rPr lang="en-US" sz="1200" dirty="0"/>
              <a:t>TR, Miller S, Gorman-Smith D, </a:t>
            </a:r>
            <a:r>
              <a:rPr lang="en-US" sz="1200" dirty="0" err="1"/>
              <a:t>Orpinas</a:t>
            </a:r>
            <a:r>
              <a:rPr lang="en-US" sz="1200" dirty="0"/>
              <a:t> P, Sullivan T. Physical Dating Violence Norms and </a:t>
            </a:r>
            <a:r>
              <a:rPr lang="en-US" sz="1200" dirty="0" smtClean="0"/>
              <a:t>	Behavior Among </a:t>
            </a:r>
            <a:r>
              <a:rPr lang="en-US" sz="1200" dirty="0"/>
              <a:t>Sixth-Grade Students From Four US Sites. </a:t>
            </a:r>
            <a:r>
              <a:rPr lang="en-US" sz="1200" i="1" dirty="0"/>
              <a:t>Journal of Early Adolescence. </a:t>
            </a:r>
            <a:r>
              <a:rPr lang="en-US" sz="1200" dirty="0"/>
              <a:t>Jun </a:t>
            </a:r>
            <a:r>
              <a:rPr lang="en-US" sz="1200" dirty="0" smtClean="0"/>
              <a:t>	2010;30(3</a:t>
            </a:r>
            <a:r>
              <a:rPr lang="en-US" sz="1200" dirty="0"/>
              <a:t>):395-409.</a:t>
            </a:r>
          </a:p>
          <a:p>
            <a:pPr marL="0" indent="0">
              <a:buNone/>
            </a:pPr>
            <a:r>
              <a:rPr lang="en-US" sz="1200" dirty="0" smtClean="0"/>
              <a:t>2.</a:t>
            </a:r>
            <a:r>
              <a:rPr lang="en-US" sz="1200" dirty="0"/>
              <a:t> </a:t>
            </a:r>
            <a:r>
              <a:rPr lang="en-US" sz="1200" dirty="0" smtClean="0"/>
              <a:t>Teenage </a:t>
            </a:r>
            <a:r>
              <a:rPr lang="en-US" sz="1200" dirty="0"/>
              <a:t>Research Unlimited for Liz Claiborne </a:t>
            </a:r>
            <a:r>
              <a:rPr lang="en-US" sz="1200" dirty="0" err="1"/>
              <a:t>Inc</a:t>
            </a:r>
            <a:r>
              <a:rPr lang="en-US" sz="1200" dirty="0"/>
              <a:t> and The National Teen Dating Abuse Helpline. Tween </a:t>
            </a:r>
            <a:r>
              <a:rPr lang="en-US" sz="1200" dirty="0" smtClean="0"/>
              <a:t>	and </a:t>
            </a:r>
            <a:r>
              <a:rPr lang="en-US" sz="1200" dirty="0"/>
              <a:t>Teen Dating Violence and Abuse Study. </a:t>
            </a:r>
            <a:r>
              <a:rPr lang="en-US" sz="1200" dirty="0" smtClean="0"/>
              <a:t>2008;</a:t>
            </a:r>
            <a:r>
              <a:rPr lang="en-US" sz="1200" dirty="0" smtClean="0">
                <a:hlinkClick r:id="rId2"/>
              </a:rPr>
              <a:t>http</a:t>
            </a:r>
            <a:r>
              <a:rPr lang="en-US" sz="1200" dirty="0">
                <a:hlinkClick r:id="rId2"/>
              </a:rPr>
              <a:t>://loveisnotabuse.com/web/guest/search</a:t>
            </a:r>
            <a:r>
              <a:rPr lang="en-US" sz="1200" dirty="0" smtClean="0">
                <a:hlinkClick r:id="rId2"/>
              </a:rPr>
              <a:t>//</a:t>
            </a:r>
            <a:r>
              <a:rPr lang="en-US" sz="1200" dirty="0">
                <a:hlinkClick r:id="rId2"/>
              </a:rPr>
              <a:t>journal_content/56/10123/83545</a:t>
            </a:r>
            <a:r>
              <a:rPr lang="en-US" sz="1200" dirty="0"/>
              <a:t>.</a:t>
            </a:r>
          </a:p>
          <a:p>
            <a:pPr marL="0" indent="0">
              <a:buNone/>
            </a:pPr>
            <a:r>
              <a:rPr lang="en-US" sz="1200" dirty="0" smtClean="0"/>
              <a:t>3.</a:t>
            </a:r>
            <a:r>
              <a:rPr lang="en-US" sz="1200" dirty="0"/>
              <a:t> </a:t>
            </a:r>
            <a:r>
              <a:rPr lang="en-US" sz="1200" dirty="0" err="1" smtClean="0"/>
              <a:t>Swahn</a:t>
            </a:r>
            <a:r>
              <a:rPr lang="en-US" sz="1200" dirty="0" smtClean="0"/>
              <a:t> </a:t>
            </a:r>
            <a:r>
              <a:rPr lang="en-US" sz="1200" dirty="0"/>
              <a:t>MH, Simon TR, Arias I, </a:t>
            </a:r>
            <a:r>
              <a:rPr lang="en-US" sz="1200" dirty="0" err="1"/>
              <a:t>Bossarte</a:t>
            </a:r>
            <a:r>
              <a:rPr lang="en-US" sz="1200" dirty="0"/>
              <a:t> RM. Measuring sex differences in violence victimization and </a:t>
            </a:r>
            <a:r>
              <a:rPr lang="en-US" sz="1200" dirty="0" smtClean="0"/>
              <a:t>perpetration </a:t>
            </a:r>
            <a:r>
              <a:rPr lang="en-US" sz="1200" dirty="0"/>
              <a:t>within date and same-sex peer relationships. </a:t>
            </a:r>
            <a:r>
              <a:rPr lang="en-US" sz="1200" i="1" dirty="0"/>
              <a:t>Journal of interpersonal violence. </a:t>
            </a:r>
            <a:r>
              <a:rPr lang="en-US" sz="1200" dirty="0"/>
              <a:t>Aug </a:t>
            </a:r>
            <a:r>
              <a:rPr lang="en-US" sz="1200" dirty="0" smtClean="0"/>
              <a:t>2008;23(8</a:t>
            </a:r>
            <a:r>
              <a:rPr lang="en-US" sz="1200" dirty="0"/>
              <a:t>):1120-1138.</a:t>
            </a:r>
          </a:p>
          <a:p>
            <a:pPr marL="0" indent="0">
              <a:buNone/>
            </a:pPr>
            <a:r>
              <a:rPr lang="en-US" sz="1200" dirty="0" smtClean="0"/>
              <a:t>4.</a:t>
            </a:r>
            <a:r>
              <a:rPr lang="en-US" sz="1200" dirty="0"/>
              <a:t> </a:t>
            </a:r>
            <a:r>
              <a:rPr lang="en-US" sz="1200" dirty="0" smtClean="0"/>
              <a:t>Hill </a:t>
            </a:r>
            <a:r>
              <a:rPr lang="en-US" sz="1200" dirty="0"/>
              <a:t>C, </a:t>
            </a:r>
            <a:r>
              <a:rPr lang="en-US" sz="1200" dirty="0" err="1"/>
              <a:t>Kearl</a:t>
            </a:r>
            <a:r>
              <a:rPr lang="en-US" sz="1200" dirty="0"/>
              <a:t> H. </a:t>
            </a:r>
            <a:r>
              <a:rPr lang="en-US" sz="1200" i="1" dirty="0"/>
              <a:t>Crossing the Line: Sexual Harassment at School.</a:t>
            </a:r>
            <a:r>
              <a:rPr lang="en-US" sz="1200" dirty="0"/>
              <a:t> Washington, DC: American Association </a:t>
            </a:r>
            <a:r>
              <a:rPr lang="en-US" sz="1200" dirty="0" smtClean="0"/>
              <a:t>	of </a:t>
            </a:r>
            <a:r>
              <a:rPr lang="en-US" sz="1200" dirty="0"/>
              <a:t>University Women (AAUW);2011.</a:t>
            </a:r>
          </a:p>
          <a:p>
            <a:pPr marL="0" indent="0">
              <a:buNone/>
            </a:pPr>
            <a:r>
              <a:rPr lang="en-US" sz="1200" dirty="0" smtClean="0"/>
              <a:t>5. Noonan </a:t>
            </a:r>
            <a:r>
              <a:rPr lang="en-US" sz="1200" dirty="0"/>
              <a:t>RK, Charles D. Developing Teen Dating Violence Prevention Strategies Formative Research With Middle School Youth. </a:t>
            </a:r>
            <a:r>
              <a:rPr lang="en-US" sz="1200" i="1" dirty="0"/>
              <a:t>Violence against women. </a:t>
            </a:r>
            <a:r>
              <a:rPr lang="en-US" sz="1200" dirty="0"/>
              <a:t>Sep 2009;15(9):1087-1105.</a:t>
            </a:r>
          </a:p>
          <a:p>
            <a:pPr marL="0" indent="0">
              <a:buNone/>
            </a:pPr>
            <a:r>
              <a:rPr lang="en-US" sz="1200" dirty="0" smtClean="0"/>
              <a:t>6.Stein </a:t>
            </a:r>
            <a:r>
              <a:rPr lang="en-US" sz="1200" dirty="0"/>
              <a:t>N. Sexual Harassment in School - The Public Performance of Gendered Violence. </a:t>
            </a:r>
            <a:r>
              <a:rPr lang="en-US" sz="1200" i="1" dirty="0"/>
              <a:t>Harvard Educational Review. </a:t>
            </a:r>
            <a:r>
              <a:rPr lang="en-US" sz="1200" dirty="0"/>
              <a:t>Sum 1995;65(2):145-162.</a:t>
            </a:r>
          </a:p>
          <a:p>
            <a:pPr marL="0" indent="0">
              <a:buNone/>
            </a:pPr>
            <a:r>
              <a:rPr lang="en-US" sz="1200" dirty="0" smtClean="0"/>
              <a:t>7.</a:t>
            </a:r>
            <a:r>
              <a:rPr lang="en-US" sz="1200" dirty="0"/>
              <a:t> </a:t>
            </a:r>
            <a:r>
              <a:rPr lang="en-US" sz="1200" dirty="0" smtClean="0"/>
              <a:t>McMaster </a:t>
            </a:r>
            <a:r>
              <a:rPr lang="en-US" sz="1200" dirty="0"/>
              <a:t>LE, Connolly J, </a:t>
            </a:r>
            <a:r>
              <a:rPr lang="en-US" sz="1200" dirty="0" err="1"/>
              <a:t>Pepler</a:t>
            </a:r>
            <a:r>
              <a:rPr lang="en-US" sz="1200" dirty="0"/>
              <a:t> D, Craig WM. Peer to peer sexual harassment in early adolescence: A developmental perspective. </a:t>
            </a:r>
            <a:r>
              <a:rPr lang="en-US" sz="1200" i="1" dirty="0"/>
              <a:t>Development and Psychopathology. </a:t>
            </a:r>
            <a:r>
              <a:rPr lang="en-US" sz="1200" dirty="0"/>
              <a:t>Win 2002;14(1):91-105.</a:t>
            </a:r>
          </a:p>
          <a:p>
            <a:pPr marL="0" indent="0">
              <a:buNone/>
            </a:pPr>
            <a:r>
              <a:rPr lang="en-US" sz="1200" dirty="0" smtClean="0"/>
              <a:t>8. </a:t>
            </a:r>
            <a:r>
              <a:rPr lang="en-US" sz="1200" dirty="0" err="1" smtClean="0"/>
              <a:t>Pellegrini</a:t>
            </a:r>
            <a:r>
              <a:rPr lang="en-US" sz="1200" dirty="0" smtClean="0"/>
              <a:t> </a:t>
            </a:r>
            <a:r>
              <a:rPr lang="en-US" sz="1200" dirty="0"/>
              <a:t>AD. A longitudinal study of heterosexual relationships, aggression, and sexual harassment during the transition from primary school through middle school. </a:t>
            </a:r>
            <a:r>
              <a:rPr lang="en-US" sz="1200" i="1" dirty="0"/>
              <a:t>Journal of Applied Developmental Psychology. </a:t>
            </a:r>
            <a:r>
              <a:rPr lang="en-US" sz="1200" dirty="0"/>
              <a:t>2001;22(2):119-133.</a:t>
            </a:r>
          </a:p>
          <a:p>
            <a:pPr marL="0" indent="0">
              <a:buNone/>
            </a:pPr>
            <a:r>
              <a:rPr lang="en-US" sz="1200" dirty="0" smtClean="0"/>
              <a:t>9. Bentley </a:t>
            </a:r>
            <a:r>
              <a:rPr lang="en-US" sz="1200" dirty="0"/>
              <a:t>CG, </a:t>
            </a:r>
            <a:r>
              <a:rPr lang="en-US" sz="1200" dirty="0" err="1"/>
              <a:t>Galliher</a:t>
            </a:r>
            <a:r>
              <a:rPr lang="en-US" sz="1200" dirty="0"/>
              <a:t> RV, Ferguson TJ. Associations among Aspects of Interpersonal Power and Relationship Functioning in Adolescent Romantic Couples. </a:t>
            </a:r>
            <a:r>
              <a:rPr lang="en-US" sz="1200" i="1" dirty="0"/>
              <a:t>Sex Roles. </a:t>
            </a:r>
            <a:r>
              <a:rPr lang="en-US" sz="1200" dirty="0"/>
              <a:t>2007;57(7-8):483-495.</a:t>
            </a:r>
          </a:p>
          <a:p>
            <a:pPr marL="0" indent="0">
              <a:buNone/>
            </a:pPr>
            <a:r>
              <a:rPr lang="en-US" sz="1200" dirty="0" smtClean="0"/>
              <a:t>10. </a:t>
            </a:r>
            <a:r>
              <a:rPr lang="en-US" sz="1200" dirty="0" err="1" smtClean="0"/>
              <a:t>Manganello</a:t>
            </a:r>
            <a:r>
              <a:rPr lang="en-US" sz="1200" dirty="0" smtClean="0"/>
              <a:t> </a:t>
            </a:r>
            <a:r>
              <a:rPr lang="en-US" sz="1200" dirty="0"/>
              <a:t>JA. Teens, Dating Violence, and Media Use - A Review of the Literature and Conceptual Model for Future Research. </a:t>
            </a:r>
            <a:r>
              <a:rPr lang="en-US" sz="1200" i="1" dirty="0"/>
              <a:t>Trauma Violence Abuse. </a:t>
            </a:r>
            <a:r>
              <a:rPr lang="en-US" sz="1200" dirty="0"/>
              <a:t>2008;9(1):3-18.</a:t>
            </a:r>
          </a:p>
          <a:p>
            <a:pPr marL="0" indent="0">
              <a:buNone/>
            </a:pPr>
            <a:endParaRPr lang="en-US" dirty="0"/>
          </a:p>
        </p:txBody>
      </p:sp>
    </p:spTree>
    <p:extLst>
      <p:ext uri="{BB962C8B-B14F-4D97-AF65-F5344CB8AC3E}">
        <p14:creationId xmlns:p14="http://schemas.microsoft.com/office/powerpoint/2010/main" val="28689942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(Continued)</a:t>
            </a:r>
            <a:endParaRPr lang="en-US" dirty="0"/>
          </a:p>
        </p:txBody>
      </p:sp>
      <p:sp>
        <p:nvSpPr>
          <p:cNvPr id="3" name="Content Placeholder 2"/>
          <p:cNvSpPr>
            <a:spLocks noGrp="1"/>
          </p:cNvSpPr>
          <p:nvPr>
            <p:ph sz="quarter" idx="13"/>
          </p:nvPr>
        </p:nvSpPr>
        <p:spPr/>
        <p:txBody>
          <a:bodyPr/>
          <a:lstStyle/>
          <a:p>
            <a:pPr marL="0" indent="0">
              <a:buNone/>
            </a:pPr>
            <a:r>
              <a:rPr lang="en-US" sz="1200" dirty="0" smtClean="0"/>
              <a:t>11. </a:t>
            </a:r>
            <a:r>
              <a:rPr lang="en-US" sz="1200" dirty="0" err="1" smtClean="0"/>
              <a:t>Mulford</a:t>
            </a:r>
            <a:r>
              <a:rPr lang="en-US" sz="1200" dirty="0" smtClean="0"/>
              <a:t> </a:t>
            </a:r>
            <a:r>
              <a:rPr lang="en-US" sz="1200" dirty="0"/>
              <a:t>C, Giordano PC. Teen Dating Violence: A Closer Look at Adolescent Romantic Relationships. </a:t>
            </a:r>
            <a:r>
              <a:rPr lang="en-US" sz="1200" i="1" dirty="0"/>
              <a:t>National Institute of Justice. </a:t>
            </a:r>
            <a:r>
              <a:rPr lang="en-US" sz="1200" dirty="0"/>
              <a:t>2008;261.</a:t>
            </a:r>
          </a:p>
          <a:p>
            <a:pPr marL="0" indent="0">
              <a:buNone/>
            </a:pPr>
            <a:r>
              <a:rPr lang="en-US" sz="1200" dirty="0" smtClean="0"/>
              <a:t>12. Miller</a:t>
            </a:r>
            <a:r>
              <a:rPr lang="en-US" sz="1200" dirty="0"/>
              <a:t>, Elizabeth, Daniel J. </a:t>
            </a:r>
            <a:r>
              <a:rPr lang="en-US" sz="1200" dirty="0" err="1"/>
              <a:t>Tancredi</a:t>
            </a:r>
            <a:r>
              <a:rPr lang="en-US" sz="1200" dirty="0"/>
              <a:t>, Heather L. McCauley, Michele R. Decker, Maria Catrina D. </a:t>
            </a:r>
            <a:r>
              <a:rPr lang="en-US" sz="1200" dirty="0" err="1"/>
              <a:t>Virata</a:t>
            </a:r>
            <a:r>
              <a:rPr lang="en-US" sz="1200" dirty="0"/>
              <a:t>, Heather A. Anderson, Nicholas </a:t>
            </a:r>
            <a:r>
              <a:rPr lang="en-US" sz="1200" dirty="0" err="1"/>
              <a:t>Stetkevich</a:t>
            </a:r>
            <a:r>
              <a:rPr lang="en-US" sz="1200" dirty="0"/>
              <a:t>, Earnest Brown, </a:t>
            </a:r>
            <a:r>
              <a:rPr lang="en-US" sz="1200" dirty="0" err="1"/>
              <a:t>Feroz</a:t>
            </a:r>
            <a:r>
              <a:rPr lang="en-US" sz="1200" dirty="0"/>
              <a:t> </a:t>
            </a:r>
            <a:r>
              <a:rPr lang="en-US" sz="1200" dirty="0" err="1"/>
              <a:t>Moideen</a:t>
            </a:r>
            <a:r>
              <a:rPr lang="en-US" sz="1200" dirty="0"/>
              <a:t>, and Jay G. Silverman (2012) ‘"Coaching boys into men": a cluster-randomized controlled trial of a dating violence prevention </a:t>
            </a:r>
            <a:r>
              <a:rPr lang="en-US" sz="1200" dirty="0" err="1"/>
              <a:t>programme</a:t>
            </a:r>
            <a:r>
              <a:rPr lang="en-US" sz="1200" dirty="0"/>
              <a:t>’, </a:t>
            </a:r>
            <a:r>
              <a:rPr lang="en-US" sz="1200" i="1" dirty="0"/>
              <a:t>J </a:t>
            </a:r>
            <a:r>
              <a:rPr lang="en-US" sz="1200" i="1" dirty="0" err="1"/>
              <a:t>Adolesc</a:t>
            </a:r>
            <a:r>
              <a:rPr lang="en-US" sz="1200" i="1" dirty="0"/>
              <a:t> Health</a:t>
            </a:r>
            <a:r>
              <a:rPr lang="en-US" sz="1200" dirty="0"/>
              <a:t> </a:t>
            </a:r>
            <a:r>
              <a:rPr lang="en-US" sz="1200" dirty="0" smtClean="0"/>
              <a:t>51:431-8</a:t>
            </a:r>
            <a:r>
              <a:rPr lang="en-US" sz="1200" dirty="0"/>
              <a:t> </a:t>
            </a:r>
          </a:p>
          <a:p>
            <a:pPr marL="0" indent="0">
              <a:buNone/>
            </a:pPr>
            <a:r>
              <a:rPr lang="en-US" sz="1200" dirty="0" smtClean="0"/>
              <a:t>13. Miller</a:t>
            </a:r>
            <a:r>
              <a:rPr lang="en-US" sz="1200" dirty="0"/>
              <a:t>, Elizabeth, Daniel J. </a:t>
            </a:r>
            <a:r>
              <a:rPr lang="en-US" sz="1200" dirty="0" err="1"/>
              <a:t>Tancredi</a:t>
            </a:r>
            <a:r>
              <a:rPr lang="en-US" sz="1200" dirty="0"/>
              <a:t>, Heather L McCauley, Michele R. Decker, Maria Catrina D. </a:t>
            </a:r>
            <a:r>
              <a:rPr lang="en-US" sz="1200" dirty="0" err="1"/>
              <a:t>Virata</a:t>
            </a:r>
            <a:r>
              <a:rPr lang="en-US" sz="1200" dirty="0"/>
              <a:t>, Heather A. Anderson, Brian O’Connor, and Jay G. Silverman (2013) ‘One-year follow-up of a coach-delivered dating violence prevention </a:t>
            </a:r>
            <a:r>
              <a:rPr lang="en-US" sz="1200" dirty="0" err="1"/>
              <a:t>programme</a:t>
            </a:r>
            <a:r>
              <a:rPr lang="en-US" sz="1200" dirty="0"/>
              <a:t>: a cluster randomized controlled trial’, </a:t>
            </a:r>
            <a:r>
              <a:rPr lang="en-US" sz="1200" i="1" dirty="0"/>
              <a:t>Am J </a:t>
            </a:r>
            <a:r>
              <a:rPr lang="en-US" sz="1200" i="1" dirty="0" err="1"/>
              <a:t>Prev</a:t>
            </a:r>
            <a:r>
              <a:rPr lang="en-US" sz="1200" i="1" dirty="0"/>
              <a:t> Med</a:t>
            </a:r>
            <a:r>
              <a:rPr lang="en-US" sz="1200" dirty="0"/>
              <a:t> 45:108-12</a:t>
            </a:r>
          </a:p>
          <a:p>
            <a:endParaRPr lang="en-US" dirty="0"/>
          </a:p>
        </p:txBody>
      </p:sp>
    </p:spTree>
    <p:extLst>
      <p:ext uri="{BB962C8B-B14F-4D97-AF65-F5344CB8AC3E}">
        <p14:creationId xmlns:p14="http://schemas.microsoft.com/office/powerpoint/2010/main" val="7157698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12775" y="381000"/>
            <a:ext cx="8153400" cy="990600"/>
          </a:xfrm>
        </p:spPr>
        <p:txBody>
          <a:bodyPr/>
          <a:lstStyle/>
          <a:p>
            <a:pPr eaLnBrk="1" hangingPunct="1"/>
            <a:r>
              <a:rPr lang="en-US" dirty="0" smtClean="0"/>
              <a:t>What we know</a:t>
            </a:r>
          </a:p>
        </p:txBody>
      </p:sp>
      <p:sp>
        <p:nvSpPr>
          <p:cNvPr id="5123" name="Rectangle 3"/>
          <p:cNvSpPr>
            <a:spLocks noGrp="1" noChangeArrowheads="1"/>
          </p:cNvSpPr>
          <p:nvPr>
            <p:ph type="body" idx="4294967295"/>
          </p:nvPr>
        </p:nvSpPr>
        <p:spPr>
          <a:xfrm>
            <a:off x="152400" y="1600200"/>
            <a:ext cx="8839200" cy="4495800"/>
          </a:xfrm>
        </p:spPr>
        <p:txBody>
          <a:bodyPr/>
          <a:lstStyle/>
          <a:p>
            <a:pPr marL="0" indent="0" eaLnBrk="1" hangingPunct="1">
              <a:buNone/>
              <a:defRPr/>
            </a:pPr>
            <a:r>
              <a:rPr lang="en-US" sz="2400" dirty="0" smtClean="0"/>
              <a:t>Teen Dating Violence (TDV) and Sexual Violence (SV) occur among younger adolescents and increase during adolescence</a:t>
            </a:r>
          </a:p>
          <a:p>
            <a:pPr eaLnBrk="1" hangingPunct="1">
              <a:buFont typeface="Arial" panose="020B0604020202020204" pitchFamily="34" charset="0"/>
              <a:buChar char="•"/>
              <a:defRPr/>
            </a:pPr>
            <a:r>
              <a:rPr lang="en-US" sz="2000" dirty="0" smtClean="0"/>
              <a:t>In a study of over 5000 6</a:t>
            </a:r>
            <a:r>
              <a:rPr lang="en-US" sz="2000" baseline="30000" dirty="0" smtClean="0"/>
              <a:t>th</a:t>
            </a:r>
            <a:r>
              <a:rPr lang="en-US" sz="2000" dirty="0" smtClean="0"/>
              <a:t> graders, 42% of dating students reported being victimized by a boyfriend/girlfriend; 29% reported TDV perpetration.</a:t>
            </a:r>
            <a:r>
              <a:rPr lang="en-US" sz="2000" baseline="30000" dirty="0" smtClean="0">
                <a:solidFill>
                  <a:schemeClr val="bg1">
                    <a:lumMod val="50000"/>
                  </a:schemeClr>
                </a:solidFill>
              </a:rPr>
              <a:t>1</a:t>
            </a:r>
            <a:r>
              <a:rPr lang="en-US" sz="2000" dirty="0" smtClean="0"/>
              <a:t> </a:t>
            </a:r>
          </a:p>
          <a:p>
            <a:pPr eaLnBrk="1" hangingPunct="1">
              <a:buFont typeface="Arial" panose="020B0604020202020204" pitchFamily="34" charset="0"/>
              <a:buChar char="•"/>
              <a:defRPr/>
            </a:pPr>
            <a:r>
              <a:rPr lang="en-US" sz="2000" dirty="0" smtClean="0">
                <a:latin typeface="+mj-lt"/>
              </a:rPr>
              <a:t>In a national online survey, 1 in 5 tweens (ages 11-14) said their friends have been victims of TDV; almost 50% who were in relationships knew friends who were verbally abused.</a:t>
            </a:r>
            <a:r>
              <a:rPr lang="en-US" sz="2000" baseline="30000" dirty="0" smtClean="0">
                <a:solidFill>
                  <a:schemeClr val="bg1">
                    <a:lumMod val="50000"/>
                  </a:schemeClr>
                </a:solidFill>
              </a:rPr>
              <a:t>2</a:t>
            </a:r>
            <a:endParaRPr lang="en-US" sz="2000" dirty="0" smtClean="0">
              <a:solidFill>
                <a:schemeClr val="bg1">
                  <a:lumMod val="50000"/>
                </a:schemeClr>
              </a:solidFill>
              <a:latin typeface="+mj-lt"/>
            </a:endParaRPr>
          </a:p>
          <a:p>
            <a:pPr eaLnBrk="1" hangingPunct="1">
              <a:buFont typeface="Arial" panose="020B0604020202020204" pitchFamily="34" charset="0"/>
              <a:buChar char="•"/>
              <a:defRPr/>
            </a:pPr>
            <a:r>
              <a:rPr lang="en-US" sz="2000" dirty="0" smtClean="0">
                <a:latin typeface="+mj-lt"/>
              </a:rPr>
              <a:t>A study of 7</a:t>
            </a:r>
            <a:r>
              <a:rPr lang="en-US" sz="2000" baseline="30000" dirty="0" smtClean="0">
                <a:latin typeface="+mj-lt"/>
              </a:rPr>
              <a:t>th</a:t>
            </a:r>
            <a:r>
              <a:rPr lang="en-US" sz="2000" dirty="0" smtClean="0">
                <a:latin typeface="+mj-lt"/>
              </a:rPr>
              <a:t> graders found 28% of students reported being a victim of physical dating violence in a dating relationship in the past year.</a:t>
            </a:r>
            <a:r>
              <a:rPr lang="en-US" sz="2000" baseline="30000" dirty="0" smtClean="0">
                <a:solidFill>
                  <a:schemeClr val="bg1">
                    <a:lumMod val="50000"/>
                  </a:schemeClr>
                </a:solidFill>
              </a:rPr>
              <a:t>3</a:t>
            </a:r>
            <a:endParaRPr lang="en-US" sz="2000" dirty="0" smtClean="0">
              <a:solidFill>
                <a:schemeClr val="bg1">
                  <a:lumMod val="50000"/>
                </a:schemeClr>
              </a:solidFill>
              <a:latin typeface="+mj-lt"/>
            </a:endParaRPr>
          </a:p>
          <a:p>
            <a:pPr eaLnBrk="1" hangingPunct="1">
              <a:buFont typeface="Arial" panose="020B0604020202020204" pitchFamily="34" charset="0"/>
              <a:buChar char="•"/>
              <a:defRPr/>
            </a:pPr>
            <a:r>
              <a:rPr lang="en-US" sz="2000" dirty="0" smtClean="0">
                <a:latin typeface="+mj-lt"/>
              </a:rPr>
              <a:t>In the American Association of University Women survey of students 7-12, nearly 50% of students had experienced some form of sexual harassment in the past academic year.</a:t>
            </a:r>
            <a:r>
              <a:rPr lang="en-US" sz="2000" baseline="30000" dirty="0" smtClean="0">
                <a:solidFill>
                  <a:schemeClr val="bg1">
                    <a:lumMod val="50000"/>
                  </a:schemeClr>
                </a:solidFill>
              </a:rPr>
              <a:t>4</a:t>
            </a:r>
            <a:endParaRPr lang="en-US" sz="2000" dirty="0">
              <a:solidFill>
                <a:schemeClr val="bg1">
                  <a:lumMod val="50000"/>
                </a:schemeClr>
              </a:solidFill>
            </a:endParaRPr>
          </a:p>
          <a:p>
            <a:pPr eaLnBrk="1" hangingPunct="1">
              <a:buFont typeface="Arial" panose="020B0604020202020204" pitchFamily="34" charset="0"/>
              <a:buChar char="•"/>
              <a:defRPr/>
            </a:pPr>
            <a:endParaRPr lang="en-US" sz="2800" dirty="0" smtClean="0"/>
          </a:p>
        </p:txBody>
      </p:sp>
    </p:spTree>
    <p:extLst>
      <p:ext uri="{BB962C8B-B14F-4D97-AF65-F5344CB8AC3E}">
        <p14:creationId xmlns:p14="http://schemas.microsoft.com/office/powerpoint/2010/main" val="6005983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12775" y="381000"/>
            <a:ext cx="8153400" cy="990600"/>
          </a:xfrm>
        </p:spPr>
        <p:txBody>
          <a:bodyPr/>
          <a:lstStyle/>
          <a:p>
            <a:pPr eaLnBrk="1" hangingPunct="1"/>
            <a:r>
              <a:rPr lang="en-US" dirty="0" smtClean="0"/>
              <a:t>Why middle </a:t>
            </a:r>
            <a:r>
              <a:rPr lang="en-US" dirty="0"/>
              <a:t>s</a:t>
            </a:r>
            <a:r>
              <a:rPr lang="en-US" dirty="0" smtClean="0"/>
              <a:t>chool?</a:t>
            </a:r>
          </a:p>
        </p:txBody>
      </p:sp>
      <p:sp>
        <p:nvSpPr>
          <p:cNvPr id="5123" name="Rectangle 3"/>
          <p:cNvSpPr>
            <a:spLocks noGrp="1" noChangeArrowheads="1"/>
          </p:cNvSpPr>
          <p:nvPr>
            <p:ph type="body" idx="4294967295"/>
          </p:nvPr>
        </p:nvSpPr>
        <p:spPr>
          <a:xfrm>
            <a:off x="152400" y="1524000"/>
            <a:ext cx="8839200" cy="4572000"/>
          </a:xfrm>
        </p:spPr>
        <p:txBody>
          <a:bodyPr/>
          <a:lstStyle/>
          <a:p>
            <a:pPr marL="0" indent="0" eaLnBrk="1" hangingPunct="1">
              <a:buNone/>
              <a:defRPr/>
            </a:pPr>
            <a:r>
              <a:rPr lang="en-US" sz="2400" dirty="0" smtClean="0">
                <a:latin typeface="+mj-lt"/>
              </a:rPr>
              <a:t>Middle school is a </a:t>
            </a:r>
            <a:r>
              <a:rPr lang="en-US" sz="2800" dirty="0" smtClean="0">
                <a:latin typeface="+mj-lt"/>
              </a:rPr>
              <a:t>critical and overlooked developmental stage for TDV/SV prevention</a:t>
            </a:r>
          </a:p>
          <a:p>
            <a:pPr eaLnBrk="1" hangingPunct="1">
              <a:buFont typeface="Arial" panose="020B0604020202020204" pitchFamily="34" charset="0"/>
              <a:buChar char="•"/>
              <a:defRPr/>
            </a:pPr>
            <a:r>
              <a:rPr lang="en-US" sz="2000" dirty="0" smtClean="0">
                <a:latin typeface="+mj-lt"/>
              </a:rPr>
              <a:t>The middle school years are a critical stage for TDV/SV education and prevention as many youth start developing romantic or sexual relationships for the first time.</a:t>
            </a:r>
            <a:r>
              <a:rPr lang="en-US" sz="2000" baseline="30000" dirty="0" smtClean="0">
                <a:solidFill>
                  <a:schemeClr val="bg1">
                    <a:lumMod val="50000"/>
                  </a:schemeClr>
                </a:solidFill>
              </a:rPr>
              <a:t>5,6</a:t>
            </a:r>
            <a:endParaRPr lang="en-US" sz="2000" dirty="0" smtClean="0">
              <a:latin typeface="+mj-lt"/>
            </a:endParaRPr>
          </a:p>
          <a:p>
            <a:pPr eaLnBrk="1" hangingPunct="1">
              <a:buFont typeface="Arial" panose="020B0604020202020204" pitchFamily="34" charset="0"/>
              <a:buChar char="•"/>
              <a:defRPr/>
            </a:pPr>
            <a:r>
              <a:rPr lang="en-US" sz="2000" dirty="0" smtClean="0">
                <a:latin typeface="+mj-lt"/>
              </a:rPr>
              <a:t>Sexual harassment increases during middle school years. </a:t>
            </a:r>
            <a:r>
              <a:rPr lang="en-US" sz="2000" baseline="30000" dirty="0" smtClean="0">
                <a:solidFill>
                  <a:schemeClr val="bg1">
                    <a:lumMod val="50000"/>
                  </a:schemeClr>
                </a:solidFill>
              </a:rPr>
              <a:t>7-10</a:t>
            </a:r>
            <a:endParaRPr lang="en-US" sz="2000" dirty="0" smtClean="0">
              <a:latin typeface="+mj-lt"/>
            </a:endParaRPr>
          </a:p>
          <a:p>
            <a:pPr eaLnBrk="1" hangingPunct="1">
              <a:buFont typeface="Arial" panose="020B0604020202020204" pitchFamily="34" charset="0"/>
              <a:buChar char="•"/>
              <a:defRPr/>
            </a:pPr>
            <a:r>
              <a:rPr lang="en-US" sz="2000" dirty="0" smtClean="0">
                <a:latin typeface="+mj-lt"/>
              </a:rPr>
              <a:t>Increased interactions with the opposite-sex during the middle school years correlate with increasing rates of opposite-sex aggressive encounters in middle school. </a:t>
            </a:r>
            <a:r>
              <a:rPr lang="en-US" sz="2000" baseline="30000" dirty="0" smtClean="0">
                <a:solidFill>
                  <a:schemeClr val="bg1">
                    <a:lumMod val="50000"/>
                  </a:schemeClr>
                </a:solidFill>
              </a:rPr>
              <a:t>11</a:t>
            </a:r>
            <a:endParaRPr lang="en-US" sz="2000" dirty="0" smtClean="0">
              <a:latin typeface="+mj-lt"/>
            </a:endParaRPr>
          </a:p>
          <a:p>
            <a:pPr eaLnBrk="1" hangingPunct="1">
              <a:buFont typeface="Arial" panose="020B0604020202020204" pitchFamily="34" charset="0"/>
              <a:buChar char="•"/>
              <a:defRPr/>
            </a:pPr>
            <a:r>
              <a:rPr lang="en-US" sz="2000" dirty="0" smtClean="0">
                <a:latin typeface="+mj-lt"/>
              </a:rPr>
              <a:t>Tweens and young teens look to adults for models, but often, those influencers (such as coaches) do not formally acknowledge the role they play in young people’s lives nor do they harness the power they have to promote healthy relationships. </a:t>
            </a:r>
          </a:p>
          <a:p>
            <a:pPr eaLnBrk="1" hangingPunct="1">
              <a:buFont typeface="Arial" panose="020B0604020202020204" pitchFamily="34" charset="0"/>
              <a:buChar char="•"/>
              <a:defRPr/>
            </a:pPr>
            <a:endParaRPr lang="en-US" sz="2000" dirty="0" smtClean="0">
              <a:latin typeface="+mj-lt"/>
            </a:endParaRPr>
          </a:p>
          <a:p>
            <a:pPr eaLnBrk="1" hangingPunct="1">
              <a:buFontTx/>
              <a:buNone/>
              <a:defRPr/>
            </a:pPr>
            <a:endParaRPr lang="en-US" sz="2800" dirty="0" smtClean="0"/>
          </a:p>
        </p:txBody>
      </p:sp>
    </p:spTree>
    <p:extLst>
      <p:ext uri="{BB962C8B-B14F-4D97-AF65-F5344CB8AC3E}">
        <p14:creationId xmlns:p14="http://schemas.microsoft.com/office/powerpoint/2010/main" val="2751635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p:cNvSpPr>
            <a:spLocks noGrp="1"/>
          </p:cNvSpPr>
          <p:nvPr>
            <p:ph sz="quarter" idx="13"/>
          </p:nvPr>
        </p:nvSpPr>
        <p:spPr>
          <a:xfrm>
            <a:off x="612775" y="1524000"/>
            <a:ext cx="8153400" cy="4495800"/>
          </a:xfrm>
        </p:spPr>
        <p:txBody>
          <a:bodyPr/>
          <a:lstStyle/>
          <a:p>
            <a:pPr marL="0" indent="0" algn="ctr">
              <a:buFont typeface="Wingdings" pitchFamily="2" charset="2"/>
              <a:buNone/>
            </a:pPr>
            <a:endParaRPr lang="en-US" sz="3600" dirty="0" smtClean="0">
              <a:latin typeface="Arial Black" pitchFamily="34" charset="0"/>
            </a:endParaRPr>
          </a:p>
          <a:p>
            <a:pPr marL="0" indent="0" algn="ctr">
              <a:buFont typeface="Wingdings" pitchFamily="2" charset="2"/>
              <a:buNone/>
            </a:pPr>
            <a:endParaRPr lang="en-US" sz="3600" dirty="0" smtClean="0">
              <a:latin typeface="Arial Black" pitchFamily="34" charset="0"/>
            </a:endParaRPr>
          </a:p>
          <a:p>
            <a:pPr marL="0" indent="0" algn="ctr">
              <a:buNone/>
            </a:pPr>
            <a:r>
              <a:rPr lang="en-US" sz="3600" dirty="0">
                <a:solidFill>
                  <a:srgbClr val="F58220"/>
                </a:solidFill>
                <a:latin typeface="Arial Black" pitchFamily="34" charset="0"/>
              </a:rPr>
              <a:t>Overview of “Coaching Boys Into Men” (CBIM) and Program Materials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612775" y="381000"/>
            <a:ext cx="8153400" cy="990600"/>
          </a:xfrm>
        </p:spPr>
        <p:txBody>
          <a:bodyPr/>
          <a:lstStyle/>
          <a:p>
            <a:r>
              <a:rPr lang="en-US" dirty="0" smtClean="0"/>
              <a:t>The CBIM Coaches Kit</a:t>
            </a:r>
          </a:p>
        </p:txBody>
      </p:sp>
      <p:sp>
        <p:nvSpPr>
          <p:cNvPr id="17411" name="Content Placeholder 2"/>
          <p:cNvSpPr>
            <a:spLocks noGrp="1"/>
          </p:cNvSpPr>
          <p:nvPr>
            <p:ph sz="quarter" idx="13"/>
          </p:nvPr>
        </p:nvSpPr>
        <p:spPr>
          <a:xfrm>
            <a:off x="304800" y="1600200"/>
            <a:ext cx="4648200" cy="4343400"/>
          </a:xfrm>
        </p:spPr>
        <p:txBody>
          <a:bodyPr/>
          <a:lstStyle/>
          <a:p>
            <a:pPr marL="344488" indent="-344488" eaLnBrk="1" hangingPunct="1">
              <a:buClr>
                <a:srgbClr val="F79646"/>
              </a:buClr>
              <a:buFont typeface="Wingdings" pitchFamily="2" charset="2"/>
              <a:buNone/>
            </a:pPr>
            <a:r>
              <a:rPr lang="en-US" sz="1800" b="1" dirty="0" smtClean="0">
                <a:cs typeface="Arial" charset="0"/>
              </a:rPr>
              <a:t>The CBIM Playbook</a:t>
            </a:r>
          </a:p>
          <a:p>
            <a:pPr marL="984250" lvl="1" indent="-344488" eaLnBrk="1" hangingPunct="1">
              <a:buClr>
                <a:srgbClr val="F79646"/>
              </a:buClr>
              <a:buFont typeface="Arial" charset="0"/>
              <a:buChar char="•"/>
            </a:pPr>
            <a:r>
              <a:rPr lang="en-US" sz="1800" dirty="0" smtClean="0">
                <a:cs typeface="Arial" charset="0"/>
              </a:rPr>
              <a:t>Developed to take advantage of “Teachable Moments”</a:t>
            </a:r>
          </a:p>
          <a:p>
            <a:pPr marL="984250" lvl="1" indent="-344488" eaLnBrk="1" hangingPunct="1">
              <a:buClr>
                <a:srgbClr val="F79646"/>
              </a:buClr>
              <a:buFont typeface="Arial" charset="0"/>
              <a:buChar char="•"/>
            </a:pPr>
            <a:r>
              <a:rPr lang="en-US" sz="1800" dirty="0" smtClean="0">
                <a:cs typeface="Arial" charset="0"/>
              </a:rPr>
              <a:t>Designed as an introduction to the issue with tips for addressing it.</a:t>
            </a:r>
            <a:endParaRPr lang="en-US" sz="1800" b="1" dirty="0" smtClean="0">
              <a:cs typeface="Arial" charset="0"/>
            </a:endParaRPr>
          </a:p>
          <a:p>
            <a:pPr marL="344488" indent="-344488" eaLnBrk="1" hangingPunct="1">
              <a:buClr>
                <a:srgbClr val="F79646"/>
              </a:buClr>
              <a:buFont typeface="Arial" charset="0"/>
              <a:buChar char="•"/>
            </a:pPr>
            <a:endParaRPr lang="en-US" sz="600" b="1" dirty="0" smtClean="0">
              <a:cs typeface="Arial" charset="0"/>
            </a:endParaRPr>
          </a:p>
          <a:p>
            <a:pPr marL="344488" indent="-344488" eaLnBrk="1" hangingPunct="1">
              <a:buClr>
                <a:srgbClr val="F79646"/>
              </a:buClr>
              <a:buFont typeface="Wingdings" pitchFamily="2" charset="2"/>
              <a:buNone/>
            </a:pPr>
            <a:r>
              <a:rPr lang="en-US" sz="1800" b="1" dirty="0" smtClean="0">
                <a:cs typeface="Arial" charset="0"/>
              </a:rPr>
              <a:t>The CBIM CARD SERIES</a:t>
            </a:r>
          </a:p>
          <a:p>
            <a:pPr marL="984250" lvl="1" indent="-344488" eaLnBrk="1" hangingPunct="1">
              <a:buClr>
                <a:srgbClr val="F79646"/>
              </a:buClr>
              <a:buFont typeface="Arial" charset="0"/>
              <a:buChar char="•"/>
            </a:pPr>
            <a:r>
              <a:rPr lang="en-US" sz="1800" dirty="0" smtClean="0">
                <a:cs typeface="Arial" charset="0"/>
              </a:rPr>
              <a:t>Messages delivered in 15 minute discussions once a week</a:t>
            </a:r>
          </a:p>
          <a:p>
            <a:pPr marL="984250" lvl="1" indent="-344488" eaLnBrk="1" hangingPunct="1">
              <a:buClr>
                <a:srgbClr val="F79646"/>
              </a:buClr>
              <a:buFont typeface="Arial" charset="0"/>
              <a:buChar char="•"/>
            </a:pPr>
            <a:endParaRPr lang="en-US" sz="600" dirty="0" smtClean="0">
              <a:cs typeface="Arial" charset="0"/>
            </a:endParaRPr>
          </a:p>
          <a:p>
            <a:pPr marL="344488" indent="-344488" eaLnBrk="1" hangingPunct="1">
              <a:buClr>
                <a:srgbClr val="F79646"/>
              </a:buClr>
              <a:buFont typeface="Wingdings" pitchFamily="2" charset="2"/>
              <a:buNone/>
            </a:pPr>
            <a:r>
              <a:rPr lang="en-US" sz="1800" b="1" dirty="0" smtClean="0">
                <a:cs typeface="Arial" charset="0"/>
              </a:rPr>
              <a:t>References &amp; Resources</a:t>
            </a:r>
          </a:p>
          <a:p>
            <a:pPr marL="984250" lvl="1" indent="-344488" eaLnBrk="1" hangingPunct="1">
              <a:buClr>
                <a:srgbClr val="F79646"/>
              </a:buClr>
              <a:buFont typeface="Arial" charset="0"/>
              <a:buChar char="•"/>
            </a:pPr>
            <a:r>
              <a:rPr lang="en-US" sz="1800" dirty="0" smtClean="0">
                <a:cs typeface="Arial" charset="0"/>
              </a:rPr>
              <a:t>Assists coaches during implementation </a:t>
            </a:r>
          </a:p>
          <a:p>
            <a:pPr marL="984250" lvl="1" indent="-344488" eaLnBrk="1" hangingPunct="1">
              <a:buClr>
                <a:srgbClr val="F79646"/>
              </a:buClr>
              <a:buFont typeface="Arial" charset="0"/>
              <a:buChar char="•"/>
            </a:pPr>
            <a:r>
              <a:rPr lang="en-US" sz="1800" dirty="0" smtClean="0">
                <a:cs typeface="Arial" charset="0"/>
              </a:rPr>
              <a:t>Includes CBIM Overview, professional referral information</a:t>
            </a:r>
          </a:p>
          <a:p>
            <a:pPr marL="984250" lvl="1" indent="-344488" eaLnBrk="1" hangingPunct="1">
              <a:buClr>
                <a:srgbClr val="F79646"/>
              </a:buClr>
              <a:buFont typeface="Arial" charset="0"/>
              <a:buChar char="•"/>
            </a:pPr>
            <a:endParaRPr lang="en-US" sz="1800" dirty="0" smtClean="0">
              <a:cs typeface="Arial" charset="0"/>
            </a:endParaRPr>
          </a:p>
        </p:txBody>
      </p:sp>
      <p:pic>
        <p:nvPicPr>
          <p:cNvPr id="17412" name="Picture 3" descr="webpage_image_notext.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0" y="1524000"/>
            <a:ext cx="40005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612775" y="381000"/>
            <a:ext cx="8153400" cy="990600"/>
          </a:xfrm>
        </p:spPr>
        <p:txBody>
          <a:bodyPr/>
          <a:lstStyle/>
          <a:p>
            <a:r>
              <a:rPr lang="en-US" dirty="0" smtClean="0"/>
              <a:t>The CBIM Coaches Kit</a:t>
            </a:r>
          </a:p>
        </p:txBody>
      </p:sp>
      <p:sp>
        <p:nvSpPr>
          <p:cNvPr id="15363" name="Content Placeholder 2"/>
          <p:cNvSpPr>
            <a:spLocks noGrp="1"/>
          </p:cNvSpPr>
          <p:nvPr>
            <p:ph idx="4294967295"/>
          </p:nvPr>
        </p:nvSpPr>
        <p:spPr>
          <a:xfrm>
            <a:off x="304800" y="1676400"/>
            <a:ext cx="8610600" cy="4495800"/>
          </a:xfrm>
        </p:spPr>
        <p:txBody>
          <a:bodyPr/>
          <a:lstStyle/>
          <a:p>
            <a:pPr marL="69850" indent="0">
              <a:buNone/>
            </a:pPr>
            <a:r>
              <a:rPr lang="en-US" sz="2700" dirty="0"/>
              <a:t>Trained </a:t>
            </a:r>
            <a:r>
              <a:rPr lang="en-US" sz="2700" dirty="0" smtClean="0"/>
              <a:t>middle </a:t>
            </a:r>
            <a:r>
              <a:rPr lang="en-US" sz="2700" dirty="0"/>
              <a:t>school coaches talk to their male athletes about:</a:t>
            </a:r>
          </a:p>
          <a:p>
            <a:pPr marL="366713" lvl="1" indent="0">
              <a:buNone/>
            </a:pPr>
            <a:endParaRPr lang="en-US" sz="2400" dirty="0" smtClean="0"/>
          </a:p>
          <a:p>
            <a:pPr marL="823913" lvl="1" indent="-457200">
              <a:buFont typeface="+mj-lt"/>
              <a:buAutoNum type="arabicPeriod"/>
            </a:pPr>
            <a:r>
              <a:rPr lang="en-US" sz="2400" dirty="0" smtClean="0"/>
              <a:t>What </a:t>
            </a:r>
            <a:r>
              <a:rPr lang="en-US" sz="2400" dirty="0"/>
              <a:t>constitutes </a:t>
            </a:r>
            <a:r>
              <a:rPr lang="en-US" sz="2400" b="1" dirty="0">
                <a:solidFill>
                  <a:srgbClr val="F58220"/>
                </a:solidFill>
              </a:rPr>
              <a:t>disrespectful and harmful vs. respectful </a:t>
            </a:r>
            <a:r>
              <a:rPr lang="en-US" sz="2400" dirty="0"/>
              <a:t>relationship behaviors, </a:t>
            </a:r>
            <a:endParaRPr lang="en-US" sz="2400" dirty="0" smtClean="0"/>
          </a:p>
          <a:p>
            <a:pPr marL="823913" lvl="1" indent="-457200">
              <a:buFont typeface="+mj-lt"/>
              <a:buAutoNum type="arabicPeriod"/>
            </a:pPr>
            <a:endParaRPr lang="en-US" sz="2400" dirty="0"/>
          </a:p>
          <a:p>
            <a:pPr marL="823913" lvl="1" indent="-457200">
              <a:buFont typeface="+mj-lt"/>
              <a:buAutoNum type="arabicPeriod"/>
            </a:pPr>
            <a:r>
              <a:rPr lang="en-US" sz="2400" dirty="0" smtClean="0"/>
              <a:t>Promoting </a:t>
            </a:r>
            <a:r>
              <a:rPr lang="en-US" sz="2400" dirty="0"/>
              <a:t>more </a:t>
            </a:r>
            <a:r>
              <a:rPr lang="en-US" sz="2400" b="1" dirty="0">
                <a:solidFill>
                  <a:srgbClr val="F58220"/>
                </a:solidFill>
              </a:rPr>
              <a:t>gender-equitable </a:t>
            </a:r>
            <a:r>
              <a:rPr lang="en-US" sz="2400" b="1" dirty="0" smtClean="0">
                <a:solidFill>
                  <a:srgbClr val="F58220"/>
                </a:solidFill>
              </a:rPr>
              <a:t>attitudes</a:t>
            </a:r>
          </a:p>
          <a:p>
            <a:pPr marL="823913" lvl="1" indent="-457200">
              <a:buFont typeface="+mj-lt"/>
              <a:buAutoNum type="arabicPeriod"/>
            </a:pPr>
            <a:endParaRPr lang="en-US" sz="2400" dirty="0"/>
          </a:p>
          <a:p>
            <a:pPr marL="823913" lvl="1" indent="-457200">
              <a:buFont typeface="+mj-lt"/>
              <a:buAutoNum type="arabicPeriod"/>
            </a:pPr>
            <a:r>
              <a:rPr lang="en-US" sz="2400" dirty="0" smtClean="0"/>
              <a:t>Modeling </a:t>
            </a:r>
            <a:r>
              <a:rPr lang="en-US" sz="2400" b="1" dirty="0">
                <a:solidFill>
                  <a:srgbClr val="F58220"/>
                </a:solidFill>
              </a:rPr>
              <a:t>bystander intervention </a:t>
            </a:r>
            <a:r>
              <a:rPr lang="en-US" sz="2400" dirty="0"/>
              <a:t>when disrespectful male behaviors toward women and girls are witnessed. </a:t>
            </a:r>
          </a:p>
        </p:txBody>
      </p:sp>
    </p:spTree>
    <p:extLst>
      <p:ext uri="{BB962C8B-B14F-4D97-AF65-F5344CB8AC3E}">
        <p14:creationId xmlns:p14="http://schemas.microsoft.com/office/powerpoint/2010/main" val="7626681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CBIM Card Series</a:t>
            </a:r>
            <a:endParaRPr lang="en-US" dirty="0"/>
          </a:p>
        </p:txBody>
      </p:sp>
      <p:sp>
        <p:nvSpPr>
          <p:cNvPr id="4" name="Content Placeholder 3"/>
          <p:cNvSpPr>
            <a:spLocks noGrp="1"/>
          </p:cNvSpPr>
          <p:nvPr>
            <p:ph sz="half" idx="1"/>
          </p:nvPr>
        </p:nvSpPr>
        <p:spPr/>
        <p:txBody>
          <a:bodyPr/>
          <a:lstStyle/>
          <a:p>
            <a:pPr marL="0" indent="0">
              <a:buNone/>
            </a:pPr>
            <a:r>
              <a:rPr lang="en-US" sz="2400" b="1" dirty="0" smtClean="0"/>
              <a:t>Card1: </a:t>
            </a:r>
            <a:r>
              <a:rPr lang="en-US" sz="2400" dirty="0" smtClean="0"/>
              <a:t>Pre-season speech</a:t>
            </a:r>
          </a:p>
          <a:p>
            <a:pPr marL="0" indent="0">
              <a:buNone/>
            </a:pPr>
            <a:r>
              <a:rPr lang="en-US" sz="2400" b="1" dirty="0" smtClean="0"/>
              <a:t>Card 2: </a:t>
            </a:r>
            <a:r>
              <a:rPr lang="en-US" sz="2400" dirty="0" smtClean="0"/>
              <a:t>Personal responsibility</a:t>
            </a:r>
          </a:p>
          <a:p>
            <a:pPr marL="0" indent="0">
              <a:buNone/>
            </a:pPr>
            <a:r>
              <a:rPr lang="en-US" sz="2400" b="1" dirty="0" smtClean="0"/>
              <a:t>Card 3: </a:t>
            </a:r>
            <a:r>
              <a:rPr lang="en-US" sz="2400" dirty="0" smtClean="0"/>
              <a:t>Insulting language</a:t>
            </a:r>
          </a:p>
          <a:p>
            <a:pPr marL="0" indent="0">
              <a:buNone/>
            </a:pPr>
            <a:r>
              <a:rPr lang="en-US" sz="2400" b="1" dirty="0" smtClean="0"/>
              <a:t>Card 4: </a:t>
            </a:r>
            <a:r>
              <a:rPr lang="en-US" sz="2400" dirty="0" smtClean="0"/>
              <a:t>Disrespectful behavior towards women and girls</a:t>
            </a:r>
          </a:p>
          <a:p>
            <a:pPr marL="0" indent="0">
              <a:buNone/>
            </a:pPr>
            <a:r>
              <a:rPr lang="en-US" sz="2400" b="1" dirty="0" smtClean="0"/>
              <a:t>Card 5</a:t>
            </a:r>
            <a:r>
              <a:rPr lang="en-US" sz="2400" dirty="0" smtClean="0"/>
              <a:t>: Digital disrespect</a:t>
            </a:r>
          </a:p>
          <a:p>
            <a:pPr marL="0" indent="0">
              <a:buNone/>
            </a:pPr>
            <a:r>
              <a:rPr lang="en-US" sz="2400" b="1" dirty="0" smtClean="0"/>
              <a:t>Card 6: </a:t>
            </a:r>
            <a:r>
              <a:rPr lang="en-US" sz="2400" dirty="0" smtClean="0"/>
              <a:t>Understanding consent</a:t>
            </a:r>
          </a:p>
          <a:p>
            <a:pPr marL="0" indent="0">
              <a:buNone/>
            </a:pPr>
            <a:endParaRPr lang="en-US" dirty="0"/>
          </a:p>
        </p:txBody>
      </p:sp>
      <p:sp>
        <p:nvSpPr>
          <p:cNvPr id="5" name="Content Placeholder 4"/>
          <p:cNvSpPr>
            <a:spLocks noGrp="1"/>
          </p:cNvSpPr>
          <p:nvPr>
            <p:ph sz="half" idx="2"/>
          </p:nvPr>
        </p:nvSpPr>
        <p:spPr/>
        <p:txBody>
          <a:bodyPr/>
          <a:lstStyle/>
          <a:p>
            <a:pPr marL="0" indent="0">
              <a:buNone/>
            </a:pPr>
            <a:r>
              <a:rPr lang="en-US" sz="2400" b="1" dirty="0" smtClean="0"/>
              <a:t>Card 7: </a:t>
            </a:r>
            <a:r>
              <a:rPr lang="en-US" sz="2400" dirty="0" smtClean="0"/>
              <a:t>Bragging about sexual </a:t>
            </a:r>
            <a:r>
              <a:rPr lang="en-US" sz="2400" dirty="0"/>
              <a:t>r</a:t>
            </a:r>
            <a:r>
              <a:rPr lang="en-US" sz="2400" dirty="0" smtClean="0"/>
              <a:t>eputation</a:t>
            </a:r>
          </a:p>
          <a:p>
            <a:pPr marL="0" indent="0">
              <a:buNone/>
            </a:pPr>
            <a:r>
              <a:rPr lang="en-US" sz="2400" b="1" dirty="0" smtClean="0"/>
              <a:t>Card 8: </a:t>
            </a:r>
            <a:r>
              <a:rPr lang="en-US" sz="2400" dirty="0" smtClean="0"/>
              <a:t>When </a:t>
            </a:r>
            <a:r>
              <a:rPr lang="en-US" sz="2400" dirty="0"/>
              <a:t>a</a:t>
            </a:r>
            <a:r>
              <a:rPr lang="en-US" sz="2400" dirty="0" smtClean="0"/>
              <a:t>ggression crosses the line</a:t>
            </a:r>
          </a:p>
          <a:p>
            <a:pPr marL="0" indent="0">
              <a:buNone/>
            </a:pPr>
            <a:r>
              <a:rPr lang="en-US" sz="2400" b="1" dirty="0" smtClean="0"/>
              <a:t>Card 9: </a:t>
            </a:r>
            <a:r>
              <a:rPr lang="en-US" sz="2400" dirty="0" smtClean="0"/>
              <a:t>There’s no excuse for relationship abuse</a:t>
            </a:r>
          </a:p>
          <a:p>
            <a:pPr marL="0" indent="0">
              <a:buNone/>
            </a:pPr>
            <a:r>
              <a:rPr lang="en-US" sz="2400" b="1" dirty="0" smtClean="0"/>
              <a:t>Card 10: </a:t>
            </a:r>
            <a:r>
              <a:rPr lang="en-US" sz="2400" dirty="0" smtClean="0"/>
              <a:t>Communicating boundaries</a:t>
            </a:r>
          </a:p>
          <a:p>
            <a:pPr marL="0" indent="0">
              <a:buNone/>
            </a:pPr>
            <a:r>
              <a:rPr lang="en-US" sz="2400" b="1" dirty="0" smtClean="0"/>
              <a:t>Card 11: </a:t>
            </a:r>
            <a:r>
              <a:rPr lang="en-US" sz="2400" dirty="0" smtClean="0"/>
              <a:t>Modeling respect and promoting equality</a:t>
            </a:r>
          </a:p>
          <a:p>
            <a:pPr marL="0" indent="0">
              <a:buNone/>
            </a:pPr>
            <a:r>
              <a:rPr lang="en-US" sz="2400" b="1" dirty="0" smtClean="0"/>
              <a:t>Card 12: </a:t>
            </a:r>
            <a:r>
              <a:rPr lang="en-US" sz="2400" dirty="0" smtClean="0"/>
              <a:t>Signing the pledge</a:t>
            </a:r>
            <a:endParaRPr lang="en-US" sz="2400" dirty="0"/>
          </a:p>
        </p:txBody>
      </p:sp>
    </p:spTree>
    <p:extLst>
      <p:ext uri="{BB962C8B-B14F-4D97-AF65-F5344CB8AC3E}">
        <p14:creationId xmlns:p14="http://schemas.microsoft.com/office/powerpoint/2010/main" val="11490411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609600" y="152400"/>
            <a:ext cx="8153400" cy="990600"/>
          </a:xfrm>
        </p:spPr>
        <p:txBody>
          <a:bodyPr>
            <a:noAutofit/>
          </a:bodyPr>
          <a:lstStyle/>
          <a:p>
            <a:pPr>
              <a:defRPr/>
            </a:pPr>
            <a:r>
              <a:rPr lang="en-US" dirty="0" smtClean="0"/>
              <a:t>Results</a:t>
            </a:r>
          </a:p>
        </p:txBody>
      </p:sp>
      <p:sp>
        <p:nvSpPr>
          <p:cNvPr id="3" name="Content Placeholder 2"/>
          <p:cNvSpPr>
            <a:spLocks noGrp="1"/>
          </p:cNvSpPr>
          <p:nvPr>
            <p:ph sz="quarter" idx="13"/>
          </p:nvPr>
        </p:nvSpPr>
        <p:spPr>
          <a:xfrm>
            <a:off x="304800" y="1524000"/>
            <a:ext cx="8686799" cy="4800600"/>
          </a:xfrm>
        </p:spPr>
        <p:txBody>
          <a:bodyPr/>
          <a:lstStyle/>
          <a:p>
            <a:pPr marL="0" indent="0" eaLnBrk="1" fontAlgn="auto" hangingPunct="1">
              <a:lnSpc>
                <a:spcPct val="90000"/>
              </a:lnSpc>
              <a:spcBef>
                <a:spcPts val="600"/>
              </a:spcBef>
              <a:spcAft>
                <a:spcPts val="0"/>
              </a:spcAft>
              <a:buNone/>
              <a:defRPr/>
            </a:pPr>
            <a:r>
              <a:rPr lang="en-US" sz="2400" b="1" kern="0" dirty="0" smtClean="0"/>
              <a:t>Results from a randomized </a:t>
            </a:r>
            <a:r>
              <a:rPr lang="en-US" sz="2400" b="1" kern="0" dirty="0"/>
              <a:t>c</a:t>
            </a:r>
            <a:r>
              <a:rPr lang="en-US" sz="2400" b="1" kern="0" dirty="0" smtClean="0"/>
              <a:t>ontrolled trial of CBIM with high school athletes in Sacramento, CA:</a:t>
            </a:r>
          </a:p>
          <a:p>
            <a:pPr eaLnBrk="1" fontAlgn="auto" hangingPunct="1">
              <a:lnSpc>
                <a:spcPct val="90000"/>
              </a:lnSpc>
              <a:spcBef>
                <a:spcPts val="600"/>
              </a:spcBef>
              <a:spcAft>
                <a:spcPts val="0"/>
              </a:spcAft>
              <a:buFont typeface="Arial" panose="020B0604020202020204" pitchFamily="34" charset="0"/>
              <a:buChar char="•"/>
              <a:defRPr/>
            </a:pPr>
            <a:r>
              <a:rPr lang="en-US" sz="2400" b="1" kern="0" dirty="0" smtClean="0"/>
              <a:t>3 </a:t>
            </a:r>
            <a:r>
              <a:rPr lang="en-US" sz="2400" b="1" kern="0" dirty="0"/>
              <a:t>Month Follow up (end of sports season):</a:t>
            </a:r>
          </a:p>
          <a:p>
            <a:pPr marL="296863" lvl="1" indent="0" eaLnBrk="1" fontAlgn="auto" hangingPunct="1">
              <a:lnSpc>
                <a:spcPct val="90000"/>
              </a:lnSpc>
              <a:spcBef>
                <a:spcPts val="600"/>
              </a:spcBef>
              <a:spcAft>
                <a:spcPts val="0"/>
              </a:spcAft>
              <a:buFont typeface="Arial" pitchFamily="34" charset="0"/>
              <a:buChar char="•"/>
              <a:defRPr/>
            </a:pPr>
            <a:r>
              <a:rPr lang="en-US" sz="2100" kern="0" dirty="0"/>
              <a:t> </a:t>
            </a:r>
            <a:r>
              <a:rPr lang="en-US" sz="2100" kern="0" dirty="0" smtClean="0"/>
              <a:t>Statistically </a:t>
            </a:r>
            <a:r>
              <a:rPr lang="en-US" sz="2100" kern="0" dirty="0"/>
              <a:t>significant increases in: </a:t>
            </a:r>
          </a:p>
          <a:p>
            <a:pPr marL="571500" lvl="2" indent="0" eaLnBrk="1" fontAlgn="auto" hangingPunct="1">
              <a:lnSpc>
                <a:spcPct val="90000"/>
              </a:lnSpc>
              <a:spcBef>
                <a:spcPts val="600"/>
              </a:spcBef>
              <a:spcAft>
                <a:spcPts val="0"/>
              </a:spcAft>
              <a:buFont typeface="Arial" pitchFamily="34" charset="0"/>
              <a:buChar char="•"/>
              <a:defRPr/>
            </a:pPr>
            <a:r>
              <a:rPr lang="en-US" sz="2100" dirty="0"/>
              <a:t> intentions to intervene </a:t>
            </a:r>
          </a:p>
          <a:p>
            <a:pPr marL="571500" lvl="2" indent="0" eaLnBrk="1" fontAlgn="auto" hangingPunct="1">
              <a:lnSpc>
                <a:spcPct val="90000"/>
              </a:lnSpc>
              <a:spcBef>
                <a:spcPts val="600"/>
              </a:spcBef>
              <a:spcAft>
                <a:spcPts val="0"/>
              </a:spcAft>
              <a:buFont typeface="Arial" pitchFamily="34" charset="0"/>
              <a:buChar char="•"/>
              <a:defRPr/>
            </a:pPr>
            <a:r>
              <a:rPr lang="en-US" sz="2100" dirty="0"/>
              <a:t> positive bystander intervention</a:t>
            </a:r>
          </a:p>
          <a:p>
            <a:pPr marL="571500" lvl="2" indent="0" eaLnBrk="1" fontAlgn="auto" hangingPunct="1">
              <a:lnSpc>
                <a:spcPct val="90000"/>
              </a:lnSpc>
              <a:spcBef>
                <a:spcPts val="600"/>
              </a:spcBef>
              <a:spcAft>
                <a:spcPts val="0"/>
              </a:spcAft>
              <a:buFont typeface="Arial" pitchFamily="34" charset="0"/>
              <a:buChar char="•"/>
              <a:defRPr/>
            </a:pPr>
            <a:r>
              <a:rPr lang="en-US" sz="2100" dirty="0"/>
              <a:t> recognition of abusive behaviors (among full intensity athletes)</a:t>
            </a:r>
          </a:p>
          <a:p>
            <a:pPr marL="0" indent="0" eaLnBrk="1" fontAlgn="auto" hangingPunct="1">
              <a:lnSpc>
                <a:spcPct val="90000"/>
              </a:lnSpc>
              <a:spcBef>
                <a:spcPts val="600"/>
              </a:spcBef>
              <a:spcAft>
                <a:spcPts val="0"/>
              </a:spcAft>
              <a:buNone/>
              <a:defRPr/>
            </a:pPr>
            <a:endParaRPr lang="en-US" sz="2400" dirty="0"/>
          </a:p>
          <a:p>
            <a:pPr eaLnBrk="1" fontAlgn="auto" hangingPunct="1">
              <a:lnSpc>
                <a:spcPct val="90000"/>
              </a:lnSpc>
              <a:spcBef>
                <a:spcPts val="600"/>
              </a:spcBef>
              <a:spcAft>
                <a:spcPts val="0"/>
              </a:spcAft>
              <a:buFont typeface="Arial" panose="020B0604020202020204" pitchFamily="34" charset="0"/>
              <a:buChar char="•"/>
              <a:defRPr/>
            </a:pPr>
            <a:r>
              <a:rPr lang="en-US" sz="2400" b="1" kern="0" dirty="0"/>
              <a:t>12 Month Follow up:</a:t>
            </a:r>
            <a:endParaRPr lang="en-US" sz="2400" b="1" dirty="0"/>
          </a:p>
          <a:p>
            <a:pPr marL="296863" lvl="1" indent="0" eaLnBrk="1" fontAlgn="auto" hangingPunct="1">
              <a:lnSpc>
                <a:spcPct val="90000"/>
              </a:lnSpc>
              <a:spcBef>
                <a:spcPts val="600"/>
              </a:spcBef>
              <a:spcAft>
                <a:spcPts val="0"/>
              </a:spcAft>
              <a:buFont typeface="Arial" pitchFamily="34" charset="0"/>
              <a:buChar char="•"/>
              <a:defRPr/>
            </a:pPr>
            <a:r>
              <a:rPr lang="en-US" sz="2100" dirty="0"/>
              <a:t> Statistically significant decreases in:</a:t>
            </a:r>
          </a:p>
          <a:p>
            <a:pPr marL="571500" lvl="2" indent="0" eaLnBrk="1" fontAlgn="auto" hangingPunct="1">
              <a:lnSpc>
                <a:spcPct val="90000"/>
              </a:lnSpc>
              <a:spcBef>
                <a:spcPts val="600"/>
              </a:spcBef>
              <a:spcAft>
                <a:spcPts val="0"/>
              </a:spcAft>
              <a:buFont typeface="Arial" pitchFamily="34" charset="0"/>
              <a:buChar char="•"/>
              <a:defRPr/>
            </a:pPr>
            <a:r>
              <a:rPr lang="en-US" sz="2100" dirty="0"/>
              <a:t> Abuse perpetration</a:t>
            </a:r>
          </a:p>
          <a:p>
            <a:pPr marL="571500" lvl="2" indent="0" eaLnBrk="1" fontAlgn="auto" hangingPunct="1">
              <a:lnSpc>
                <a:spcPct val="90000"/>
              </a:lnSpc>
              <a:spcBef>
                <a:spcPts val="600"/>
              </a:spcBef>
              <a:spcAft>
                <a:spcPts val="0"/>
              </a:spcAft>
              <a:buFont typeface="Arial" pitchFamily="34" charset="0"/>
              <a:buChar char="•"/>
              <a:defRPr/>
            </a:pPr>
            <a:r>
              <a:rPr lang="en-US" sz="2100" dirty="0"/>
              <a:t> Negative bystander behavior </a:t>
            </a:r>
            <a:endParaRPr lang="en-US" sz="2100" dirty="0" smtClean="0"/>
          </a:p>
          <a:p>
            <a:pPr marL="571500" lvl="2" indent="0" eaLnBrk="1" fontAlgn="auto" hangingPunct="1">
              <a:lnSpc>
                <a:spcPct val="90000"/>
              </a:lnSpc>
              <a:spcBef>
                <a:spcPts val="600"/>
              </a:spcBef>
              <a:spcAft>
                <a:spcPts val="0"/>
              </a:spcAft>
              <a:buFont typeface="Arial" pitchFamily="34" charset="0"/>
              <a:buChar char="•"/>
              <a:defRPr/>
            </a:pPr>
            <a:endParaRPr lang="en-US" sz="2100" dirty="0"/>
          </a:p>
        </p:txBody>
      </p:sp>
    </p:spTree>
    <p:extLst>
      <p:ext uri="{BB962C8B-B14F-4D97-AF65-F5344CB8AC3E}">
        <p14:creationId xmlns:p14="http://schemas.microsoft.com/office/powerpoint/2010/main" val="31125371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p:cNvSpPr>
            <a:spLocks noGrp="1"/>
          </p:cNvSpPr>
          <p:nvPr>
            <p:ph sz="quarter" idx="13"/>
          </p:nvPr>
        </p:nvSpPr>
        <p:spPr>
          <a:xfrm>
            <a:off x="612775" y="1524000"/>
            <a:ext cx="8153400" cy="4495800"/>
          </a:xfrm>
        </p:spPr>
        <p:txBody>
          <a:bodyPr/>
          <a:lstStyle/>
          <a:p>
            <a:pPr marL="0" indent="0" algn="ctr">
              <a:buFont typeface="Wingdings" pitchFamily="2" charset="2"/>
              <a:buNone/>
            </a:pPr>
            <a:endParaRPr lang="en-US" sz="3600" dirty="0" smtClean="0">
              <a:latin typeface="Arial Black" pitchFamily="34" charset="0"/>
            </a:endParaRPr>
          </a:p>
          <a:p>
            <a:pPr marL="0" indent="0" algn="ctr">
              <a:buFont typeface="Wingdings" pitchFamily="2" charset="2"/>
              <a:buNone/>
            </a:pPr>
            <a:endParaRPr lang="en-US" sz="3600" dirty="0" smtClean="0">
              <a:latin typeface="Arial Black" pitchFamily="34" charset="0"/>
            </a:endParaRPr>
          </a:p>
          <a:p>
            <a:pPr marL="0" indent="0" algn="ctr">
              <a:buNone/>
            </a:pPr>
            <a:r>
              <a:rPr lang="en-US" sz="3600" dirty="0" smtClean="0">
                <a:solidFill>
                  <a:srgbClr val="F58220"/>
                </a:solidFill>
                <a:latin typeface="Arial Black" pitchFamily="34" charset="0"/>
              </a:rPr>
              <a:t>“</a:t>
            </a:r>
            <a:r>
              <a:rPr lang="en-US" sz="3600" dirty="0">
                <a:solidFill>
                  <a:srgbClr val="F58220"/>
                </a:solidFill>
                <a:latin typeface="Arial Black" pitchFamily="34" charset="0"/>
              </a:rPr>
              <a:t>Coaching Boys Into Men” (CBIM</a:t>
            </a:r>
            <a:r>
              <a:rPr lang="en-US" sz="3600" dirty="0" smtClean="0">
                <a:solidFill>
                  <a:srgbClr val="F58220"/>
                </a:solidFill>
                <a:latin typeface="Arial Black" pitchFamily="34" charset="0"/>
              </a:rPr>
              <a:t>) Middle School Research Study </a:t>
            </a:r>
            <a:endParaRPr lang="en-US" sz="3600" dirty="0">
              <a:solidFill>
                <a:srgbClr val="F58220"/>
              </a:solidFill>
              <a:latin typeface="Arial Black" pitchFamily="34" charset="0"/>
            </a:endParaRPr>
          </a:p>
        </p:txBody>
      </p:sp>
      <p:sp>
        <p:nvSpPr>
          <p:cNvPr id="3" name="TextBox 2"/>
          <p:cNvSpPr txBox="1"/>
          <p:nvPr/>
        </p:nvSpPr>
        <p:spPr>
          <a:xfrm>
            <a:off x="6553200" y="4800600"/>
            <a:ext cx="2133600" cy="369332"/>
          </a:xfrm>
          <a:prstGeom prst="rect">
            <a:avLst/>
          </a:prstGeom>
          <a:noFill/>
        </p:spPr>
        <p:txBody>
          <a:bodyPr wrap="square" rtlCol="0">
            <a:spAutoFit/>
          </a:bodyPr>
          <a:lstStyle/>
          <a:p>
            <a:endParaRPr lang="en-US" dirty="0"/>
          </a:p>
        </p:txBody>
      </p:sp>
      <p:sp>
        <p:nvSpPr>
          <p:cNvPr id="5" name="TextBox 4"/>
          <p:cNvSpPr txBox="1"/>
          <p:nvPr/>
        </p:nvSpPr>
        <p:spPr>
          <a:xfrm>
            <a:off x="752475" y="5410200"/>
            <a:ext cx="7467600" cy="923330"/>
          </a:xfrm>
          <a:prstGeom prst="rect">
            <a:avLst/>
          </a:prstGeom>
          <a:noFill/>
        </p:spPr>
        <p:txBody>
          <a:bodyPr>
            <a:spAutoFit/>
          </a:bodyPr>
          <a:lstStyle/>
          <a:p>
            <a:pPr algn="r">
              <a:defRPr/>
            </a:pPr>
            <a:r>
              <a:rPr lang="en-US" dirty="0">
                <a:solidFill>
                  <a:schemeClr val="tx1">
                    <a:lumMod val="50000"/>
                    <a:lumOff val="50000"/>
                  </a:schemeClr>
                </a:solidFill>
              </a:rPr>
              <a:t>CDC grant: </a:t>
            </a:r>
            <a:r>
              <a:rPr lang="en-US" dirty="0" smtClean="0">
                <a:solidFill>
                  <a:schemeClr val="tx1">
                    <a:lumMod val="50000"/>
                    <a:lumOff val="50000"/>
                  </a:schemeClr>
                </a:solidFill>
              </a:rPr>
              <a:t>CE002543-01</a:t>
            </a:r>
          </a:p>
          <a:p>
            <a:pPr algn="r">
              <a:defRPr/>
            </a:pPr>
            <a:r>
              <a:rPr lang="en-US" dirty="0" smtClean="0">
                <a:solidFill>
                  <a:schemeClr val="tx1">
                    <a:lumMod val="50000"/>
                    <a:lumOff val="50000"/>
                  </a:schemeClr>
                </a:solidFill>
              </a:rPr>
              <a:t>University of Pittsburgh IRB: PRO14020618</a:t>
            </a:r>
            <a:endParaRPr lang="en-US" dirty="0">
              <a:solidFill>
                <a:schemeClr val="tx1">
                  <a:lumMod val="50000"/>
                  <a:lumOff val="50000"/>
                </a:schemeClr>
              </a:solidFill>
            </a:endParaRPr>
          </a:p>
          <a:p>
            <a:pPr algn="r">
              <a:defRPr/>
            </a:pPr>
            <a:r>
              <a:rPr lang="en-US" dirty="0">
                <a:solidFill>
                  <a:schemeClr val="tx1">
                    <a:lumMod val="50000"/>
                    <a:lumOff val="50000"/>
                  </a:schemeClr>
                </a:solidFill>
              </a:rPr>
              <a:t>Clinical Trials Registration: </a:t>
            </a:r>
            <a:r>
              <a:rPr lang="en-US" dirty="0" smtClean="0">
                <a:solidFill>
                  <a:schemeClr val="tx1">
                    <a:lumMod val="50000"/>
                    <a:lumOff val="50000"/>
                  </a:schemeClr>
                </a:solidFill>
              </a:rPr>
              <a:t>NCT02331238 </a:t>
            </a:r>
            <a:endParaRPr lang="en-US" dirty="0">
              <a:solidFill>
                <a:schemeClr val="tx1">
                  <a:lumMod val="50000"/>
                  <a:lumOff val="50000"/>
                </a:schemeClr>
              </a:solidFill>
            </a:endParaRPr>
          </a:p>
        </p:txBody>
      </p:sp>
    </p:spTree>
    <p:extLst>
      <p:ext uri="{BB962C8B-B14F-4D97-AF65-F5344CB8AC3E}">
        <p14:creationId xmlns:p14="http://schemas.microsoft.com/office/powerpoint/2010/main" val="419445483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heme1">
  <a:themeElements>
    <a:clrScheme name="Workplaces Respond">
      <a:dk1>
        <a:sysClr val="windowText" lastClr="000000"/>
      </a:dk1>
      <a:lt1>
        <a:srgbClr val="F8F8F8"/>
      </a:lt1>
      <a:dk2>
        <a:srgbClr val="000000"/>
      </a:dk2>
      <a:lt2>
        <a:srgbClr val="F55505"/>
      </a:lt2>
      <a:accent1>
        <a:srgbClr val="FFC702"/>
      </a:accent1>
      <a:accent2>
        <a:srgbClr val="388606"/>
      </a:accent2>
      <a:accent3>
        <a:srgbClr val="A5AB81"/>
      </a:accent3>
      <a:accent4>
        <a:srgbClr val="D8B25C"/>
      </a:accent4>
      <a:accent5>
        <a:srgbClr val="7BA79D"/>
      </a:accent5>
      <a:accent6>
        <a:srgbClr val="968C8C"/>
      </a:accent6>
      <a:hlink>
        <a:srgbClr val="FF7915"/>
      </a:hlink>
      <a:folHlink>
        <a:srgbClr val="9966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txDef>
      <a:spPr>
        <a:noFill/>
      </a:spPr>
      <a:bodyPr wrap="square" rtlCol="0">
        <a:spAutoFit/>
      </a:bodyPr>
      <a:lstStyle>
        <a:defPPr>
          <a:defRPr dirty="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10097</TotalTime>
  <Words>1105</Words>
  <Application>Microsoft Office PowerPoint</Application>
  <PresentationFormat>On-screen Show (4:3)</PresentationFormat>
  <Paragraphs>150</Paragraphs>
  <Slides>13</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Arial Black</vt:lpstr>
      <vt:lpstr>Calibri</vt:lpstr>
      <vt:lpstr>Wingdings</vt:lpstr>
      <vt:lpstr>Theme1</vt:lpstr>
      <vt:lpstr> Coaching Boys INTO MEN</vt:lpstr>
      <vt:lpstr>What we know</vt:lpstr>
      <vt:lpstr>Why middle school?</vt:lpstr>
      <vt:lpstr>PowerPoint Presentation</vt:lpstr>
      <vt:lpstr>The CBIM Coaches Kit</vt:lpstr>
      <vt:lpstr>The CBIM Coaches Kit</vt:lpstr>
      <vt:lpstr>The CBIM Card Series</vt:lpstr>
      <vt:lpstr>Results</vt:lpstr>
      <vt:lpstr>PowerPoint Presentation</vt:lpstr>
      <vt:lpstr>Research study procedures</vt:lpstr>
      <vt:lpstr>Research study procedures</vt:lpstr>
      <vt:lpstr>References:</vt:lpstr>
      <vt:lpstr>References (Continued)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Training of the Trainers Workshop</dc:title>
  <dc:creator>keiko</dc:creator>
  <cp:lastModifiedBy>Vento, Cindy</cp:lastModifiedBy>
  <cp:revision>750</cp:revision>
  <cp:lastPrinted>2012-10-22T21:06:31Z</cp:lastPrinted>
  <dcterms:created xsi:type="dcterms:W3CDTF">2011-04-26T18:50:30Z</dcterms:created>
  <dcterms:modified xsi:type="dcterms:W3CDTF">2015-11-04T19:18:49Z</dcterms:modified>
</cp:coreProperties>
</file>